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AB775-8CED-448A-8F0C-4EEF06F5FFF9}" type="datetimeFigureOut">
              <a:rPr lang="ru-RU" smtClean="0"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8F5A3-3CC4-48AC-98CA-7D93BD4EAC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7030A0"/>
                </a:solidFill>
              </a:rPr>
              <a:t>«Эффективные способы и методы работы с родителями в период адаптации учащихся 5 класса»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653136"/>
            <a:ext cx="6400800" cy="1080120"/>
          </a:xfrm>
        </p:spPr>
        <p:txBody>
          <a:bodyPr>
            <a:normAutofit/>
          </a:bodyPr>
          <a:lstStyle/>
          <a:p>
            <a:pPr algn="r"/>
            <a:r>
              <a:rPr lang="ru-RU" sz="2400" dirty="0" err="1" smtClean="0">
                <a:solidFill>
                  <a:schemeClr val="tx1"/>
                </a:solidFill>
              </a:rPr>
              <a:t>Боталова</a:t>
            </a:r>
            <a:r>
              <a:rPr lang="ru-RU" sz="2400" dirty="0" smtClean="0">
                <a:solidFill>
                  <a:schemeClr val="tx1"/>
                </a:solidFill>
              </a:rPr>
              <a:t> Ирина Александровна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МБОУ «</a:t>
            </a:r>
            <a:r>
              <a:rPr lang="ru-RU" sz="2400" dirty="0" err="1" smtClean="0">
                <a:solidFill>
                  <a:schemeClr val="tx1"/>
                </a:solidFill>
              </a:rPr>
              <a:t>Большелеушинская</a:t>
            </a:r>
            <a:r>
              <a:rPr lang="ru-RU" sz="2400" dirty="0" smtClean="0">
                <a:solidFill>
                  <a:schemeClr val="tx1"/>
                </a:solidFill>
              </a:rPr>
              <a:t> СОШ»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252538" y="-33338"/>
            <a:ext cx="6096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800" b="1">
                <a:solidFill>
                  <a:srgbClr val="660066"/>
                </a:solidFill>
                <a:latin typeface="Monotype Corsiva" pitchFamily="66" charset="0"/>
              </a:rPr>
              <a:t>ОТКРЫТЫЕ УРОКИ</a:t>
            </a:r>
            <a:r>
              <a:rPr lang="ru-RU" sz="4800">
                <a:solidFill>
                  <a:srgbClr val="660066"/>
                </a:solidFill>
                <a:latin typeface="Monotype Corsiva" pitchFamily="66" charset="0"/>
              </a:rPr>
              <a:t> 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971550" y="1281113"/>
            <a:ext cx="68770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5800"/>
                </a:solidFill>
              </a:rPr>
              <a:t>Цель</a:t>
            </a:r>
            <a:r>
              <a:rPr lang="ru-RU" sz="2400"/>
              <a:t> </a:t>
            </a:r>
            <a:r>
              <a:rPr lang="ru-RU" sz="2400" b="1"/>
              <a:t>– </a:t>
            </a:r>
            <a:r>
              <a:rPr lang="ru-RU" sz="2400" i="1"/>
              <a:t>ознакомление родителей с новыми </a:t>
            </a:r>
          </a:p>
          <a:p>
            <a:r>
              <a:rPr lang="ru-RU" sz="2400" i="1"/>
              <a:t>             программами по предмету,</a:t>
            </a:r>
          </a:p>
          <a:p>
            <a:r>
              <a:rPr lang="ru-RU" sz="2400" i="1"/>
              <a:t>             методикой преподавания, </a:t>
            </a:r>
          </a:p>
          <a:p>
            <a:r>
              <a:rPr lang="ru-RU" sz="2400" i="1"/>
              <a:t>             требованиями учителя. 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19200" y="2971800"/>
            <a:ext cx="5562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 sz="2400" i="1"/>
              <a:t>Такие уроки позволяют избежать многих конфликтов, вызванных незнанием и непониманием родителями специфики учебной деятельности.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600"/>
                            </p:stCondLst>
                            <p:childTnLst>
                              <p:par>
                                <p:cTn id="2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150"/>
                            </p:stCondLst>
                            <p:childTnLst>
                              <p:par>
                                <p:cTn id="28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700"/>
                            </p:stCondLst>
                            <p:childTnLst>
                              <p:par>
                                <p:cTn id="36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150"/>
                            </p:stCondLst>
                            <p:childTnLst>
                              <p:par>
                                <p:cTn id="44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10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  <p:bldP spid="153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22288" y="508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660066"/>
                </a:solidFill>
                <a:latin typeface="Monotype Corsiva" pitchFamily="66" charset="0"/>
              </a:rPr>
              <a:t>НЕТРАДИЦИОННЫЕ ФОРМЫ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990600" y="2309813"/>
            <a:ext cx="67818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000" i="1" dirty="0">
                <a:solidFill>
                  <a:srgbClr val="005800"/>
                </a:solidFill>
              </a:rPr>
              <a:t> </a:t>
            </a:r>
            <a:r>
              <a:rPr lang="ru-RU" sz="2000" b="1" i="1" dirty="0"/>
              <a:t>вредные привычки, </a:t>
            </a:r>
          </a:p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ru-RU" sz="2000" b="1" i="1" dirty="0">
                <a:solidFill>
                  <a:srgbClr val="005800"/>
                </a:solidFill>
              </a:rPr>
              <a:t> </a:t>
            </a:r>
            <a:r>
              <a:rPr lang="ru-RU" sz="2000" b="1" i="1" dirty="0"/>
              <a:t>проблемы конфликтов отцов и детей и пути</a:t>
            </a:r>
            <a:r>
              <a:rPr lang="ru-RU" sz="2000" b="1" i="1" dirty="0">
                <a:solidFill>
                  <a:srgbClr val="005800"/>
                </a:solidFill>
              </a:rPr>
              <a:t> </a:t>
            </a:r>
          </a:p>
          <a:p>
            <a:r>
              <a:rPr lang="ru-RU" sz="2000" b="1" i="1" dirty="0"/>
              <a:t>    выхода из них, </a:t>
            </a:r>
          </a:p>
          <a:p>
            <a:pPr>
              <a:spcBef>
                <a:spcPct val="50000"/>
              </a:spcBef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000" b="1" i="1" dirty="0"/>
              <a:t> сексуальное воспитание в семье, </a:t>
            </a:r>
          </a:p>
          <a:p>
            <a:pPr>
              <a:spcBef>
                <a:spcPct val="50000"/>
              </a:spcBef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000" b="1" i="1" dirty="0"/>
              <a:t> наркотики</a:t>
            </a:r>
            <a:r>
              <a:rPr lang="ru-RU" sz="2000" b="1" dirty="0" smtClean="0"/>
              <a:t>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57275" y="1539875"/>
            <a:ext cx="7239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b="1">
                <a:solidFill>
                  <a:srgbClr val="005800"/>
                </a:solidFill>
              </a:rPr>
              <a:t>Примерные темы родительских конференций: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38200" y="2257425"/>
            <a:ext cx="6705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005800"/>
                </a:solidFill>
              </a:rPr>
              <a:t>Практикум</a:t>
            </a:r>
            <a:r>
              <a:rPr lang="ru-RU" sz="2400"/>
              <a:t> – форма выработки у родителей педагогических умений по воспитанию детей, эффективному расширению возникающих педагогических ситуаций, тренировка педагогического мышления у родителей.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33400" y="161925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660066"/>
                </a:solidFill>
                <a:latin typeface="Monotype Corsiva" pitchFamily="66" charset="0"/>
              </a:rPr>
              <a:t>НЕТРАДИЦИОННЫЕ ФОРМЫ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2288" y="508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005800"/>
                </a:solidFill>
                <a:latin typeface="Monotype Corsiva" pitchFamily="66" charset="0"/>
              </a:rPr>
              <a:t>НЕТРАДИЦИОННЫЕ ФОРМЫ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90575" y="1600200"/>
            <a:ext cx="6553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/>
              <a:t>     Родительские чтения </a:t>
            </a:r>
            <a:r>
              <a:rPr lang="ru-RU"/>
              <a:t>дают возможность родителям не только слушать лекции педагогов, но и изучать литературу по проблеме, а также участвовать в ее обсуждении. 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38200" y="3048000"/>
            <a:ext cx="6248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/>
              <a:t>     Особенностью</a:t>
            </a:r>
            <a:r>
              <a:rPr lang="ru-RU"/>
              <a:t> </a:t>
            </a:r>
            <a:r>
              <a:rPr lang="ru-RU" b="1"/>
              <a:t>родительских чтений</a:t>
            </a:r>
            <a:r>
              <a:rPr lang="ru-RU"/>
              <a:t> является то, что, анализируя книгу, родители должны изложить собственное понимание вопроса и изменение подходов к его решению после прочтения книги.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2004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2004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38" grpId="0" build="allAtOnce"/>
      <p:bldP spid="18439" grpId="0" build="allAtOnce"/>
      <p:bldP spid="18439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14400" y="1295400"/>
            <a:ext cx="6248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/>
              <a:t>     Родительский вечер</a:t>
            </a:r>
            <a:r>
              <a:rPr lang="ru-RU"/>
              <a:t> – это праздник общения с родителями друга своего ребенка, праздник воспоминаний младенчества и детства собственного ребенка, поиск ответов на вопросы, которые перед родителями ставит жизнь и собственный ребенок. 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524000" y="2895600"/>
            <a:ext cx="510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i="1"/>
              <a:t>Примерные темы родительских вечеров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914400" y="3352800"/>
            <a:ext cx="67818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Clr>
                <a:srgbClr val="420042"/>
              </a:buClr>
              <a:buFont typeface="Wingdings" pitchFamily="2" charset="2"/>
              <a:buChar char="Ø"/>
            </a:pPr>
            <a:r>
              <a:rPr lang="ru-RU"/>
              <a:t> </a:t>
            </a:r>
            <a:r>
              <a:rPr lang="ru-RU" i="1"/>
              <a:t>Будущее моего ребенка. Каким я его вижу?</a:t>
            </a:r>
          </a:p>
          <a:p>
            <a:pPr marL="342900" indent="-342900">
              <a:buClr>
                <a:srgbClr val="420042"/>
              </a:buClr>
              <a:buFont typeface="Wingdings" pitchFamily="2" charset="2"/>
              <a:buChar char="Ø"/>
            </a:pPr>
            <a:r>
              <a:rPr lang="ru-RU" i="1"/>
              <a:t> «Можно» и «нельзя» в нашей семье.</a:t>
            </a:r>
          </a:p>
          <a:p>
            <a:pPr marL="342900" indent="-342900">
              <a:buClr>
                <a:srgbClr val="420042"/>
              </a:buClr>
              <a:buFont typeface="Wingdings" pitchFamily="2" charset="2"/>
              <a:buChar char="Ø"/>
            </a:pPr>
            <a:r>
              <a:rPr lang="ru-RU" i="1"/>
              <a:t> День рождения нашей семьи. Как мы его празднуем?</a:t>
            </a:r>
          </a:p>
          <a:p>
            <a:pPr marL="342900" indent="-342900">
              <a:buClr>
                <a:srgbClr val="420042"/>
              </a:buClr>
              <a:buFont typeface="Wingdings" pitchFamily="2" charset="2"/>
              <a:buChar char="Ø"/>
            </a:pPr>
            <a:r>
              <a:rPr lang="ru-RU" i="1"/>
              <a:t> Песни, которые пели и поют наши дети.</a:t>
            </a:r>
          </a:p>
          <a:p>
            <a:pPr marL="342900" indent="-342900">
              <a:buClr>
                <a:srgbClr val="420042"/>
              </a:buClr>
              <a:buFont typeface="Wingdings" pitchFamily="2" charset="2"/>
              <a:buChar char="Ø"/>
            </a:pPr>
            <a:r>
              <a:rPr lang="ru-RU" i="1"/>
              <a:t> Друзья моего ребенка.</a:t>
            </a:r>
          </a:p>
          <a:p>
            <a:pPr marL="342900" indent="-342900">
              <a:buClr>
                <a:srgbClr val="420042"/>
              </a:buClr>
              <a:buFont typeface="Wingdings" pitchFamily="2" charset="2"/>
              <a:buChar char="Ø"/>
            </a:pPr>
            <a:r>
              <a:rPr lang="ru-RU" i="1"/>
              <a:t> Праздники нашей семьи.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22288" y="508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420042"/>
                </a:solidFill>
                <a:latin typeface="Monotype Corsiva" pitchFamily="66" charset="0"/>
              </a:rPr>
              <a:t>НЕТРАДИЦИОННЫЕ ФОРМЫ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" presetClass="emph" presetSubtype="6" fill="hold" grpId="1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3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2E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92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470"/>
                            </p:stCondLst>
                            <p:childTnLst>
                              <p:par>
                                <p:cTn id="27" presetID="17" presetClass="entr" presetSubtype="8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970"/>
                            </p:stCondLst>
                            <p:childTnLst>
                              <p:par>
                                <p:cTn id="34" presetID="17" presetClass="entr" presetSubtype="8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470"/>
                            </p:stCondLst>
                            <p:childTnLst>
                              <p:par>
                                <p:cTn id="41" presetID="17" presetClass="entr" presetSubtype="8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6970"/>
                            </p:stCondLst>
                            <p:childTnLst>
                              <p:par>
                                <p:cTn id="48" presetID="17" presetClass="entr" presetSubtype="8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470"/>
                            </p:stCondLst>
                            <p:childTnLst>
                              <p:par>
                                <p:cTn id="55" presetID="17" presetClass="entr" presetSubtype="8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970"/>
                            </p:stCondLst>
                            <p:childTnLst>
                              <p:par>
                                <p:cTn id="62" presetID="17" presetClass="entr" presetSubtype="8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1470"/>
                            </p:stCondLst>
                            <p:childTnLst>
                              <p:par>
                                <p:cTn id="69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0" dur="500" autoRev="1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autoRev="1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500" autoRev="1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4" dur="500" autoRev="1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autoRev="1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8" dur="500" autoRev="1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9" dur="500" autoRev="1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500" autoRev="1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2" dur="500" autoRev="1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" dur="500" autoRev="1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autoRev="1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6" dur="500" autoRev="1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" dur="500" autoRev="1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8" dur="500" autoRev="1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0" dur="500" autoRev="1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500" autoRev="1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42004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autoRev="1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/>
      <p:bldP spid="19461" grpId="1" build="p"/>
      <p:bldP spid="19462" grpId="0"/>
      <p:bldP spid="194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28600" y="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660066"/>
                </a:solidFill>
                <a:latin typeface="Monotype Corsiva" pitchFamily="66" charset="0"/>
              </a:rPr>
              <a:t>НЕТРАДИЦИОННЫЕ ФОРМЫ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838200" y="1143000"/>
            <a:ext cx="6705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      Родительский тренинг</a:t>
            </a:r>
            <a:r>
              <a:rPr lang="ru-RU"/>
              <a:t> – форма работы с родителями, которые хотят изменить свое отношение к поведению и взаимодействию с собственным ребенком, сделать его более открытым и доверительным.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19150" y="3600450"/>
            <a:ext cx="6705600" cy="211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/>
              <a:t>     С большим интересом родители выполняют тренинговые задания:</a:t>
            </a:r>
          </a:p>
          <a:p>
            <a:pPr algn="just">
              <a:spcBef>
                <a:spcPct val="15000"/>
              </a:spcBef>
              <a:buClr>
                <a:srgbClr val="420042"/>
              </a:buClr>
              <a:buFont typeface="Wingdings" pitchFamily="2" charset="2"/>
              <a:buChar char="ь"/>
            </a:pPr>
            <a:r>
              <a:rPr lang="ru-RU" i="1">
                <a:solidFill>
                  <a:srgbClr val="2A002A"/>
                </a:solidFill>
              </a:rPr>
              <a:t>«воспоминания детства»,</a:t>
            </a:r>
          </a:p>
          <a:p>
            <a:pPr algn="just">
              <a:spcBef>
                <a:spcPct val="5000"/>
              </a:spcBef>
              <a:buClr>
                <a:srgbClr val="420042"/>
              </a:buClr>
              <a:buFont typeface="Wingdings" pitchFamily="2" charset="2"/>
              <a:buChar char="ь"/>
            </a:pPr>
            <a:r>
              <a:rPr lang="ru-RU" i="1">
                <a:solidFill>
                  <a:srgbClr val="2A002A"/>
                </a:solidFill>
              </a:rPr>
              <a:t>«любимая игрушка», </a:t>
            </a:r>
          </a:p>
          <a:p>
            <a:pPr algn="just">
              <a:spcBef>
                <a:spcPct val="5000"/>
              </a:spcBef>
              <a:buClr>
                <a:srgbClr val="420042"/>
              </a:buClr>
              <a:buFont typeface="Wingdings" pitchFamily="2" charset="2"/>
              <a:buChar char="ь"/>
            </a:pPr>
            <a:r>
              <a:rPr lang="ru-RU" i="1">
                <a:solidFill>
                  <a:srgbClr val="2A002A"/>
                </a:solidFill>
              </a:rPr>
              <a:t>«детские гримасы», </a:t>
            </a:r>
          </a:p>
          <a:p>
            <a:pPr algn="just">
              <a:spcBef>
                <a:spcPct val="5000"/>
              </a:spcBef>
              <a:buClr>
                <a:srgbClr val="420042"/>
              </a:buClr>
              <a:buFont typeface="Wingdings" pitchFamily="2" charset="2"/>
              <a:buChar char="ь"/>
            </a:pPr>
            <a:r>
              <a:rPr lang="ru-RU" i="1">
                <a:solidFill>
                  <a:srgbClr val="2A002A"/>
                </a:solidFill>
              </a:rPr>
              <a:t>«любимая фраза», </a:t>
            </a:r>
          </a:p>
          <a:p>
            <a:pPr algn="just">
              <a:spcBef>
                <a:spcPct val="5000"/>
              </a:spcBef>
              <a:buClr>
                <a:srgbClr val="420042"/>
              </a:buClr>
              <a:buFont typeface="Wingdings" pitchFamily="2" charset="2"/>
              <a:buChar char="ь"/>
            </a:pPr>
            <a:r>
              <a:rPr lang="ru-RU" i="1">
                <a:solidFill>
                  <a:srgbClr val="2A002A"/>
                </a:solidFill>
              </a:rPr>
              <a:t>«детские игры».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838200" y="2362200"/>
            <a:ext cx="6705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ru-RU"/>
              <a:t>     Тренинг проводится с группой из 12–15 человек психологом школы, который дает возможность родителям на время ощутить себя ребенком, пережить эмоционально детские впечатления.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800" decel="100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5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0" decel="100000" fill="hold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0" decel="100000" fill="hold"/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0" decel="100000" fill="hold"/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000"/>
                            </p:stCondLst>
                            <p:childTnLst>
                              <p:par>
                                <p:cTn id="54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450" decel="100000" fill="hold"/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9000"/>
                            </p:stCondLst>
                            <p:childTnLst>
                              <p:par>
                                <p:cTn id="61" presetID="3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50" decel="100000" fill="hold"/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 build="allAtOnce"/>
      <p:bldP spid="204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81000" y="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>
                <a:solidFill>
                  <a:srgbClr val="660066"/>
                </a:solidFill>
                <a:latin typeface="Monotype Corsiva" pitchFamily="66" charset="0"/>
              </a:rPr>
              <a:t>НЕТРАДИЦИОННЫЕ ФОРМЫ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838200" y="1495425"/>
            <a:ext cx="6477000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b="1"/>
              <a:t>     Родительские ринги</a:t>
            </a:r>
            <a:r>
              <a:rPr lang="ru-RU"/>
              <a:t> – одна из дискуссионных форм общения родителей и формирования родительского коллектива. </a:t>
            </a:r>
          </a:p>
          <a:p>
            <a:pPr algn="just">
              <a:spcBef>
                <a:spcPct val="50000"/>
              </a:spcBef>
            </a:pPr>
            <a:r>
              <a:rPr lang="ru-RU"/>
              <a:t>     На вопросы по педагогическим проблемам, выбранные родителями, отвечают две семьи. У них могут быть разные позиции, разные мнения. Остальная часть аудитории в полемику не вступает, а лишь поддерживает мнение семей аплодисментами. </a:t>
            </a:r>
          </a:p>
          <a:p>
            <a:pPr algn="just">
              <a:spcBef>
                <a:spcPct val="50000"/>
              </a:spcBef>
            </a:pPr>
            <a:r>
              <a:rPr lang="ru-RU"/>
              <a:t>     Экспертами в родительских рингах выступают учащиеся класса, определяя, какая семья в ответах на вопрос была наиболее близка к правильной их трактовке.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10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1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8" dur="2000"/>
                                        <p:tgtEl>
                                          <p:spTgt spid="215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1" presetClass="entr" presetSubtype="8" fill="hold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10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38150" y="190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66"/>
                </a:solidFill>
                <a:latin typeface="Monotype Corsiva" pitchFamily="66" charset="0"/>
              </a:rPr>
              <a:t>Правила сотрудничества с родителями 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752475" y="1628775"/>
            <a:ext cx="6638925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7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i="1"/>
              <a:t>   Всегда помните, что родитель и учитель делают одно дело – воспитывают ребенка.</a:t>
            </a:r>
            <a:endParaRPr lang="ru-RU" b="1"/>
          </a:p>
          <a:p>
            <a:pPr algn="just">
              <a:spcBef>
                <a:spcPct val="7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i="1"/>
              <a:t>   Установите доброжелательные отношения с родителями. Помните, что для них сын или дочь - самые лучшие дети в мире.</a:t>
            </a:r>
            <a:endParaRPr lang="ru-RU" b="1"/>
          </a:p>
          <a:p>
            <a:pPr algn="just">
              <a:spcBef>
                <a:spcPct val="7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i="1"/>
              <a:t>   Совместно с родителями выработайте единый взгляд на ребенка, основанный на доверии к его личности.</a:t>
            </a:r>
          </a:p>
          <a:p>
            <a:pPr algn="just">
              <a:spcBef>
                <a:spcPct val="7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i="1"/>
              <a:t>   Постоянно информируйте родителей о процессе воспитания, успехах и продвижении в развитии ребенка.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225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62000" y="1552575"/>
            <a:ext cx="6400800" cy="34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7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i="1"/>
              <a:t>   Привлекайте родителей к участию в совместной с детьми деятельности, как в школе, так и вне нее.</a:t>
            </a:r>
          </a:p>
          <a:p>
            <a:pPr algn="just">
              <a:spcBef>
                <a:spcPct val="7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i="1"/>
              <a:t>   Не стесняйтесь сказать о мучающих вас вопросах, ведь если вы не спросите, то вопросы останутся, и проблема не уйдет.</a:t>
            </a:r>
          </a:p>
          <a:p>
            <a:pPr algn="just">
              <a:spcBef>
                <a:spcPct val="7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i="1"/>
              <a:t>   Не обсуждайте с другими родителями поведение и обучение не их детей - это может вызвать отрицательную реакцию.</a:t>
            </a:r>
          </a:p>
          <a:p>
            <a:pPr algn="just">
              <a:spcBef>
                <a:spcPct val="7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i="1"/>
              <a:t>   Помощником вам может стать родительский комитет, если вы станете единомышленниками.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71475" y="47625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solidFill>
                  <a:srgbClr val="660066"/>
                </a:solidFill>
                <a:latin typeface="Monotype Corsiva" pitchFamily="66" charset="0"/>
              </a:rPr>
              <a:t>Правила сотрудничества с родителями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235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52425" y="95250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660066"/>
                </a:solidFill>
                <a:latin typeface="Monotype Corsiva" pitchFamily="66" charset="0"/>
              </a:rPr>
              <a:t>ПЕДАГОГАМ И РОДИТЕЛЯМ НА ЗАМЕТКУ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62000" y="1362075"/>
            <a:ext cx="73152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 </a:t>
            </a:r>
            <a:r>
              <a:rPr lang="ru-RU" sz="2000" b="1" i="1"/>
              <a:t>Если ребенок растет в безопасности, он учится </a:t>
            </a:r>
          </a:p>
          <a:p>
            <a:pPr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     верить в людей.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 sz="2000" b="1" i="1"/>
              <a:t>  Если ребенка высмеивают, он становится   </a:t>
            </a:r>
          </a:p>
          <a:p>
            <a:pPr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     замкнутым.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 sz="2000" b="1" i="1"/>
              <a:t>  Если ребенок растет в упреках, он учится жить </a:t>
            </a:r>
          </a:p>
          <a:p>
            <a:pPr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     с чувством вины.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 sz="2000" b="1" i="1"/>
              <a:t>  Если ребенок живет в понимании и дружелюбии,</a:t>
            </a:r>
          </a:p>
          <a:p>
            <a:pPr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     он учится находить  любовь в этом мире.</a:t>
            </a:r>
            <a:r>
              <a:rPr lang="ru-RU" sz="2000" b="1"/>
              <a:t> 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 sz="2000" b="1" i="1"/>
              <a:t>  Если ребенок растет в честности, он учится </a:t>
            </a:r>
          </a:p>
          <a:p>
            <a:pPr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     быть справедливым.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6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24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/>
      <p:bldP spid="2458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98072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/>
              <a:t>«Семья и школа – это берег и море. На берегу ребенок делает свои первые шаги,  получает первые уроки жизни, а потом перед ним открывается необозримое море знаний, и курс в этом море прокладывает школа»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i="1" dirty="0"/>
              <a:t>Л.Кассиль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81000" y="117475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660066"/>
                </a:solidFill>
                <a:latin typeface="Monotype Corsiva" pitchFamily="66" charset="0"/>
              </a:rPr>
              <a:t>ПЕДАГОГАМ И РОДИТЕЛЯМ НА ЗАМЕТКУ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09600" y="1552575"/>
            <a:ext cx="73914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  </a:t>
            </a:r>
            <a:r>
              <a:rPr lang="ru-RU" sz="2000" b="1" i="1"/>
              <a:t>Если ребенка поддерживают, он учится ценить</a:t>
            </a:r>
          </a:p>
          <a:p>
            <a:pPr lvl="1"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себя.</a:t>
            </a:r>
          </a:p>
          <a:p>
            <a:pPr>
              <a:spcBef>
                <a:spcPct val="30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 sz="2000" b="1" i="1"/>
              <a:t>   Если ребенка хвалят, он учится быть </a:t>
            </a:r>
          </a:p>
          <a:p>
            <a:pPr lvl="1"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благородным.</a:t>
            </a:r>
          </a:p>
          <a:p>
            <a:pPr>
              <a:spcBef>
                <a:spcPct val="30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 sz="2000" b="1" i="1"/>
              <a:t>   Если ребенок растет в терпимости, он учится </a:t>
            </a:r>
          </a:p>
          <a:p>
            <a:pPr lvl="1"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понимать других.</a:t>
            </a:r>
          </a:p>
          <a:p>
            <a:pPr>
              <a:spcBef>
                <a:spcPct val="30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 sz="2000" b="1" i="1"/>
              <a:t>   Если ребенка постоянно критикуют, он учится </a:t>
            </a:r>
          </a:p>
          <a:p>
            <a:pPr lvl="1"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ненавидеть.</a:t>
            </a:r>
          </a:p>
          <a:p>
            <a:pPr>
              <a:spcBef>
                <a:spcPct val="30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 sz="2000" b="1" i="1"/>
              <a:t>   Если ребенок живет во вражде, он учится быть</a:t>
            </a:r>
          </a:p>
          <a:p>
            <a:pPr lvl="1">
              <a:buClr>
                <a:srgbClr val="660066"/>
              </a:buClr>
              <a:buFont typeface="Wingdings" pitchFamily="2" charset="2"/>
              <a:buNone/>
            </a:pPr>
            <a:r>
              <a:rPr lang="ru-RU" sz="2000" b="1" i="1"/>
              <a:t>агрессивным.</a:t>
            </a:r>
            <a:endParaRPr lang="ru-RU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6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762000" y="1676400"/>
            <a:ext cx="6400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   </a:t>
            </a:r>
            <a:r>
              <a:rPr lang="ru-RU" sz="2400" i="1"/>
              <a:t>Воспитательный процесс, несомненно, будет </a:t>
            </a:r>
            <a:r>
              <a:rPr lang="ru-RU" sz="2400" i="1">
                <a:solidFill>
                  <a:srgbClr val="420042"/>
                </a:solidFill>
              </a:rPr>
              <a:t>успешным</a:t>
            </a:r>
            <a:r>
              <a:rPr lang="ru-RU" sz="2400" i="1"/>
              <a:t>, а сотрудничество с родителями – </a:t>
            </a:r>
            <a:r>
              <a:rPr lang="ru-RU" sz="2400" i="1">
                <a:solidFill>
                  <a:srgbClr val="420042"/>
                </a:solidFill>
              </a:rPr>
              <a:t>плодотворным</a:t>
            </a:r>
            <a:r>
              <a:rPr lang="ru-RU" sz="2400" i="1"/>
              <a:t>, если девизом  педагога станут слова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209800" y="152400"/>
            <a:ext cx="5181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>
                <a:solidFill>
                  <a:srgbClr val="005800"/>
                </a:solidFill>
                <a:latin typeface="Monotype Corsiva" pitchFamily="66" charset="0"/>
              </a:rPr>
              <a:t>ЗАКЛЮЧЕНИЕ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52400" y="3429000"/>
            <a:ext cx="815340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5000"/>
              </a:spcBef>
            </a:pPr>
            <a:r>
              <a:rPr lang="ru-RU" sz="4800" i="1">
                <a:solidFill>
                  <a:srgbClr val="660066"/>
                </a:solidFill>
                <a:latin typeface="Monotype Corsiva" pitchFamily="66" charset="0"/>
              </a:rPr>
              <a:t>«Каждому ребенку - свою долю аплодисментов».</a:t>
            </a:r>
            <a:endParaRPr lang="ru-RU" sz="4800">
              <a:solidFill>
                <a:srgbClr val="6600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/>
      <p:bldP spid="26632" grpId="0"/>
      <p:bldP spid="2663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0" name="WordArt 8"/>
          <p:cNvSpPr>
            <a:spLocks noChangeArrowheads="1" noChangeShapeType="1" noTextEdit="1"/>
          </p:cNvSpPr>
          <p:nvPr/>
        </p:nvSpPr>
        <p:spPr bwMode="auto">
          <a:xfrm rot="-137099">
            <a:off x="762000" y="2743200"/>
            <a:ext cx="7161213" cy="15255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420042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537099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Monotype Corsiva"/>
              </a:rPr>
              <a:t>БЛАГОДАРЮ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3" presetClass="emph" presetSubtype="0" repeatCount="3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animClr clrSpc="rgb" dir="cw">
                                      <p:cBhvr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66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animBg="1"/>
      <p:bldP spid="2868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980728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6" name="Рисунок 5" descr="hq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96752"/>
            <a:ext cx="5760640" cy="4320480"/>
          </a:xfrm>
          <a:prstGeom prst="rect">
            <a:avLst/>
          </a:prstGeom>
        </p:spPr>
      </p:pic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1916832"/>
            <a:ext cx="2689859" cy="223224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62000" y="1733550"/>
            <a:ext cx="6934200" cy="364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40000"/>
              </a:spcBef>
            </a:pPr>
            <a:r>
              <a:rPr lang="ru-RU" i="1">
                <a:effectLst>
                  <a:outerShdw blurRad="38100" dist="38100" dir="2700000" algn="tl">
                    <a:srgbClr val="FFFFFF"/>
                  </a:outerShdw>
                </a:effectLst>
              </a:rPr>
              <a:t>1) повышение психолого-педагогических знаний родителей</a:t>
            </a:r>
            <a:r>
              <a:rPr lang="ru-RU" i="1"/>
              <a:t>  </a:t>
            </a:r>
          </a:p>
          <a:p>
            <a:pPr>
              <a:lnSpc>
                <a:spcPct val="70000"/>
              </a:lnSpc>
              <a:spcBef>
                <a:spcPct val="55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лекции</a:t>
            </a:r>
          </a:p>
          <a:p>
            <a:pPr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семинары </a:t>
            </a:r>
          </a:p>
          <a:p>
            <a:pPr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индивидуальные консультации </a:t>
            </a:r>
          </a:p>
          <a:p>
            <a:pPr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практикумы</a:t>
            </a:r>
          </a:p>
          <a:p>
            <a:pPr>
              <a:spcBef>
                <a:spcPct val="40000"/>
              </a:spcBef>
            </a:pPr>
            <a:r>
              <a:rPr lang="ru-RU" i="1"/>
              <a:t>2) вовлечение родителей в учебно-воспитательный процесс</a:t>
            </a:r>
          </a:p>
          <a:p>
            <a:pPr>
              <a:lnSpc>
                <a:spcPct val="70000"/>
              </a:lnSpc>
              <a:spcBef>
                <a:spcPct val="55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родительские собрания</a:t>
            </a:r>
          </a:p>
          <a:p>
            <a:pPr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совместные творческие дела </a:t>
            </a:r>
          </a:p>
          <a:p>
            <a:pPr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помощь в укреплении материально-технической базы</a:t>
            </a:r>
            <a:endParaRPr lang="ru-RU" i="1">
              <a:solidFill>
                <a:srgbClr val="800080"/>
              </a:solidFill>
            </a:endParaRPr>
          </a:p>
          <a:p>
            <a:pPr>
              <a:spcBef>
                <a:spcPct val="40000"/>
              </a:spcBef>
            </a:pPr>
            <a:r>
              <a:rPr lang="ru-RU" i="1"/>
              <a:t>3) участие родителей в управлении школой </a:t>
            </a:r>
          </a:p>
          <a:p>
            <a:pPr>
              <a:lnSpc>
                <a:spcPct val="70000"/>
              </a:lnSpc>
              <a:spcBef>
                <a:spcPct val="55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родительские комитеты</a:t>
            </a:r>
          </a:p>
          <a:p>
            <a:pPr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r>
              <a:rPr lang="ru-RU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совет школы </a:t>
            </a:r>
            <a:endParaRPr lang="ru-RU" i="1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575" y="28575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800080"/>
                </a:solidFill>
                <a:latin typeface="Monotype Corsiva" pitchFamily="66" charset="0"/>
              </a:rPr>
              <a:t>СОДЕРЖАНИЕ РАБОТЫ С РОДИТЕЛЯМИ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62000" y="12954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/>
              <a:t>Содержание работы с родителями</a:t>
            </a:r>
            <a:r>
              <a:rPr lang="ru-RU"/>
              <a:t> состоит в следующем: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1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1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35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80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15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1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1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700"/>
                            </p:stCondLst>
                            <p:childTnLst>
                              <p:par>
                                <p:cTn id="4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70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1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1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75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100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100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00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100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100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00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3250"/>
                            </p:stCondLst>
                            <p:childTnLst>
                              <p:par>
                                <p:cTn id="7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250"/>
                            </p:stCondLst>
                            <p:childTnLst>
                              <p:par>
                                <p:cTn id="7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100"/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100"/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00"/>
                                        <p:tgtEl>
                                          <p:spTgt spid="71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300"/>
                            </p:stCondLst>
                            <p:childTnLst>
                              <p:par>
                                <p:cTn id="8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100"/>
                                        <p:tgtEl>
                                          <p:spTgt spid="7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100"/>
                                        <p:tgtEl>
                                          <p:spTgt spid="7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00"/>
                                        <p:tgtEl>
                                          <p:spTgt spid="71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95400" y="1543050"/>
            <a:ext cx="5943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006600"/>
                </a:solidFill>
              </a:rPr>
              <a:t>Формы и методы</a:t>
            </a:r>
            <a:r>
              <a:rPr lang="ru-RU"/>
              <a:t> </a:t>
            </a:r>
            <a:r>
              <a:rPr lang="ru-RU" i="1"/>
              <a:t>работы с родителями должны быть направлены на повышение педагогической культуры родителей, на укрепление взаимодействия школы и семьи, на усиление ее воспитательного потенциала.</a:t>
            </a:r>
            <a:endParaRPr lang="ru-RU" b="1" i="1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295400" y="3295650"/>
            <a:ext cx="2743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    </a:t>
            </a:r>
            <a:r>
              <a:rPr lang="ru-RU" b="1">
                <a:solidFill>
                  <a:srgbClr val="006600"/>
                </a:solidFill>
              </a:rPr>
              <a:t>Методы работы:</a:t>
            </a:r>
            <a:r>
              <a:rPr lang="ru-RU">
                <a:solidFill>
                  <a:srgbClr val="006600"/>
                </a:solidFill>
              </a:rPr>
              <a:t> </a:t>
            </a:r>
          </a:p>
          <a:p>
            <a:pPr>
              <a:spcBef>
                <a:spcPct val="55000"/>
              </a:spcBef>
              <a:buClr>
                <a:srgbClr val="660066"/>
              </a:buClr>
              <a:buFont typeface="Wingdings" pitchFamily="2" charset="2"/>
              <a:buChar char="v"/>
            </a:pPr>
            <a:r>
              <a:rPr lang="ru-RU"/>
              <a:t> </a:t>
            </a:r>
            <a:r>
              <a:rPr lang="ru-RU" i="1"/>
              <a:t>анкетирование,</a:t>
            </a:r>
          </a:p>
          <a:p>
            <a:pPr>
              <a:buClr>
                <a:srgbClr val="660066"/>
              </a:buClr>
              <a:buFont typeface="Wingdings" pitchFamily="2" charset="2"/>
              <a:buChar char="v"/>
            </a:pPr>
            <a:r>
              <a:rPr lang="ru-RU" i="1"/>
              <a:t> беседа, </a:t>
            </a:r>
          </a:p>
          <a:p>
            <a:pPr>
              <a:buClr>
                <a:srgbClr val="660066"/>
              </a:buClr>
              <a:buFont typeface="Wingdings" pitchFamily="2" charset="2"/>
              <a:buChar char="v"/>
            </a:pPr>
            <a:r>
              <a:rPr lang="ru-RU" i="1"/>
              <a:t> наблюдение, </a:t>
            </a:r>
          </a:p>
          <a:p>
            <a:pPr>
              <a:buClr>
                <a:srgbClr val="660066"/>
              </a:buClr>
              <a:buFont typeface="Wingdings" pitchFamily="2" charset="2"/>
              <a:buChar char="v"/>
            </a:pPr>
            <a:r>
              <a:rPr lang="ru-RU" i="1"/>
              <a:t> тестирование.</a:t>
            </a:r>
            <a:endParaRPr lang="ru-RU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28625" y="889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800080"/>
                </a:solidFill>
                <a:latin typeface="Monotype Corsiva" pitchFamily="66" charset="0"/>
              </a:rPr>
              <a:t>ФОРМЫ И МЕТОДЫ РАБОТЫ С РОДИТЕЛЯМИ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7" presetClass="entr" presetSubtype="1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1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1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65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63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892175" y="1106488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/>
              <a:t>   </a:t>
            </a:r>
            <a:r>
              <a:rPr lang="ru-RU" sz="2000" i="1"/>
              <a:t>Для вовлечения родителей </a:t>
            </a:r>
            <a:r>
              <a:rPr lang="ru-RU" sz="2000" b="1" i="1"/>
              <a:t>в учебно-воспитательный процесс</a:t>
            </a:r>
            <a:r>
              <a:rPr lang="ru-RU" sz="2000" i="1"/>
              <a:t> применяются следующие формы деятельности.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85750" y="762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006600"/>
                </a:solidFill>
                <a:latin typeface="Monotype Corsiva" pitchFamily="66" charset="0"/>
              </a:rPr>
              <a:t>ТРАДИЦИОННЫЕ  И НЕТРАДИЦИОННЫЕ</a:t>
            </a:r>
            <a:r>
              <a:rPr lang="ru-RU" sz="2800">
                <a:solidFill>
                  <a:srgbClr val="006600"/>
                </a:solidFill>
                <a:latin typeface="Monotype Corsiva" pitchFamily="66" charset="0"/>
              </a:rPr>
              <a:t> </a:t>
            </a:r>
            <a:r>
              <a:rPr lang="ru-RU" sz="2800" b="1">
                <a:solidFill>
                  <a:srgbClr val="006600"/>
                </a:solidFill>
                <a:latin typeface="Monotype Corsiva" pitchFamily="66" charset="0"/>
              </a:rPr>
              <a:t>ФОРМЫ</a:t>
            </a:r>
          </a:p>
        </p:txBody>
      </p:sp>
      <p:graphicFrame>
        <p:nvGraphicFramePr>
          <p:cNvPr id="9307" name="Group 91"/>
          <p:cNvGraphicFramePr>
            <a:graphicFrameLocks noGrp="1"/>
          </p:cNvGraphicFramePr>
          <p:nvPr/>
        </p:nvGraphicFramePr>
        <p:xfrm>
          <a:off x="1327150" y="2060575"/>
          <a:ext cx="5638800" cy="2926080"/>
        </p:xfrm>
        <a:graphic>
          <a:graphicData uri="http://schemas.openxmlformats.org/drawingml/2006/table">
            <a:tbl>
              <a:tblPr/>
              <a:tblGrid>
                <a:gridCol w="56388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Традиционные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● Родительские собрания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● Индивидуальные консультации педагога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● Посещения на дому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● Дни творчества детей и их родителей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● Открытые уроки и внеклассные мероприятия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● Помощь в организации и проведении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   внеклассных дел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306" name="Group 90"/>
          <p:cNvGraphicFramePr>
            <a:graphicFrameLocks noGrp="1"/>
          </p:cNvGraphicFramePr>
          <p:nvPr/>
        </p:nvGraphicFramePr>
        <p:xfrm>
          <a:off x="2362200" y="2133600"/>
          <a:ext cx="3352800" cy="2926080"/>
        </p:xfrm>
        <a:graphic>
          <a:graphicData uri="http://schemas.openxmlformats.org/drawingml/2006/table">
            <a:tbl>
              <a:tblPr/>
              <a:tblGrid>
                <a:gridCol w="33528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</a:rPr>
                        <a:t>Нетрадиционные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Родительские тренинги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Родительские конференции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Дискуссии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Круглые столы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Устные журналы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Практикумы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Родительские вечера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Родительские чтения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● Родительские ринги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6BA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304800" y="152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006600"/>
                </a:solidFill>
                <a:latin typeface="Monotype Corsiva" pitchFamily="66" charset="0"/>
              </a:rPr>
              <a:t>Рекомендации</a:t>
            </a:r>
            <a:r>
              <a:rPr lang="ru-RU" sz="3200">
                <a:solidFill>
                  <a:srgbClr val="006600"/>
                </a:solidFill>
                <a:latin typeface="Monotype Corsiva" pitchFamily="66" charset="0"/>
              </a:rPr>
              <a:t> </a:t>
            </a:r>
            <a:r>
              <a:rPr lang="ru-RU" sz="3200" b="1">
                <a:solidFill>
                  <a:srgbClr val="006600"/>
                </a:solidFill>
                <a:latin typeface="Monotype Corsiva" pitchFamily="66" charset="0"/>
              </a:rPr>
              <a:t>по проведению родительских собраний</a:t>
            </a:r>
            <a:r>
              <a:rPr lang="ru-RU" sz="3200" b="1">
                <a:solidFill>
                  <a:srgbClr val="006600"/>
                </a:solidFill>
              </a:rPr>
              <a:t>: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838200" y="1365250"/>
            <a:ext cx="67056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660066"/>
              </a:buClr>
              <a:buFont typeface="Wingdings" pitchFamily="2" charset="2"/>
              <a:buChar char="Ø"/>
            </a:pPr>
            <a:r>
              <a:rPr lang="ru-RU" sz="2000" i="1"/>
              <a:t> </a:t>
            </a: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родительское собрание должно просвещать родителей, а не констатировать ошибки и неудачи детей;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тема собрания должна учитывать возрастные особенности детей;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собрание должно носить как теоретический, так и практический характер: анализ ситуаций, тренинги, дискуссии и т. д.;</a:t>
            </a:r>
          </a:p>
          <a:p>
            <a:pPr>
              <a:spcBef>
                <a:spcPct val="50000"/>
              </a:spcBef>
              <a:buClr>
                <a:srgbClr val="660066"/>
              </a:buClr>
              <a:buFont typeface="Wingdings" pitchFamily="2" charset="2"/>
              <a:buChar char="Ø"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собрание не должно заниматься обсуждением и осуждением личностей учащихся.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17500" y="11112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>
                <a:solidFill>
                  <a:srgbClr val="660066"/>
                </a:solidFill>
                <a:latin typeface="Monotype Corsiva" pitchFamily="66" charset="0"/>
              </a:rPr>
              <a:t>ИНДИВИДУАЛЬНЫЕ КОНСУЛЬТАЦИИ</a:t>
            </a:r>
            <a:r>
              <a:rPr lang="ru-RU"/>
              <a:t>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838200" y="2497138"/>
            <a:ext cx="6477000" cy="272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400" b="1" i="1"/>
              <a:t> </a:t>
            </a:r>
            <a:r>
              <a:rPr lang="ru-RU" sz="2000" b="1" i="1">
                <a:solidFill>
                  <a:srgbClr val="660066"/>
                </a:solidFill>
              </a:rPr>
              <a:t>особенности здоровья ребенка;</a:t>
            </a:r>
          </a:p>
          <a:p>
            <a:pPr>
              <a:lnSpc>
                <a:spcPct val="120000"/>
              </a:lnSpc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000" b="1" i="1">
                <a:solidFill>
                  <a:srgbClr val="660066"/>
                </a:solidFill>
              </a:rPr>
              <a:t> его увлечения, интересы;</a:t>
            </a:r>
          </a:p>
          <a:p>
            <a:pPr>
              <a:lnSpc>
                <a:spcPct val="120000"/>
              </a:lnSpc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000" b="1" i="1">
                <a:solidFill>
                  <a:srgbClr val="660066"/>
                </a:solidFill>
              </a:rPr>
              <a:t> особенности характера; </a:t>
            </a:r>
          </a:p>
          <a:p>
            <a:pPr>
              <a:lnSpc>
                <a:spcPct val="120000"/>
              </a:lnSpc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000" b="1" i="1">
                <a:solidFill>
                  <a:srgbClr val="660066"/>
                </a:solidFill>
              </a:rPr>
              <a:t> предпочтения в общении в семье;</a:t>
            </a:r>
          </a:p>
          <a:p>
            <a:pPr>
              <a:lnSpc>
                <a:spcPct val="120000"/>
              </a:lnSpc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000" b="1" i="1">
                <a:solidFill>
                  <a:srgbClr val="660066"/>
                </a:solidFill>
              </a:rPr>
              <a:t> моральные ценности семьи;</a:t>
            </a:r>
          </a:p>
          <a:p>
            <a:pPr>
              <a:lnSpc>
                <a:spcPct val="120000"/>
              </a:lnSpc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000" b="1" i="1">
                <a:solidFill>
                  <a:srgbClr val="660066"/>
                </a:solidFill>
              </a:rPr>
              <a:t> поведенческие реакции;</a:t>
            </a:r>
          </a:p>
          <a:p>
            <a:pPr>
              <a:lnSpc>
                <a:spcPct val="120000"/>
              </a:lnSpc>
              <a:buClr>
                <a:srgbClr val="005800"/>
              </a:buClr>
              <a:buFont typeface="Wingdings" pitchFamily="2" charset="2"/>
              <a:buChar char="v"/>
            </a:pPr>
            <a:r>
              <a:rPr lang="ru-RU" sz="2000" b="1" i="1">
                <a:solidFill>
                  <a:srgbClr val="660066"/>
                </a:solidFill>
              </a:rPr>
              <a:t> мотивацию учения.       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38200" y="1339850"/>
            <a:ext cx="6858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/>
              <a:t>      </a:t>
            </a:r>
            <a:r>
              <a:rPr lang="ru-RU" sz="2000" i="1"/>
              <a:t>Индивидуальная консультация помогает выяснить важные </a:t>
            </a:r>
            <a:r>
              <a:rPr lang="ru-RU" sz="2000" b="1" i="1"/>
              <a:t>сведения</a:t>
            </a:r>
            <a:r>
              <a:rPr lang="ru-RU" sz="2000" i="1"/>
              <a:t> для профессиональной работы с ребенком: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9" presetClass="entr" presetSubtype="0" accel="10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9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9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39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39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39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3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39" presetClass="entr" presetSubtype="0" accel="10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4613" y="52388"/>
            <a:ext cx="92202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500" b="1">
                <a:solidFill>
                  <a:srgbClr val="006600"/>
                </a:solidFill>
                <a:latin typeface="Monotype Corsiva" pitchFamily="66" charset="0"/>
              </a:rPr>
              <a:t>Примерная тематика</a:t>
            </a:r>
            <a:r>
              <a:rPr lang="ru-RU" sz="3500">
                <a:solidFill>
                  <a:srgbClr val="006600"/>
                </a:solidFill>
                <a:latin typeface="Monotype Corsiva" pitchFamily="66" charset="0"/>
              </a:rPr>
              <a:t> </a:t>
            </a:r>
            <a:r>
              <a:rPr lang="ru-RU" sz="3500" b="1">
                <a:solidFill>
                  <a:srgbClr val="006600"/>
                </a:solidFill>
                <a:latin typeface="Monotype Corsiva" pitchFamily="66" charset="0"/>
              </a:rPr>
              <a:t>консультаций для родителей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28600" y="1485900"/>
            <a:ext cx="845820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i="1"/>
              <a:t>  </a:t>
            </a:r>
            <a:r>
              <a:rPr lang="ru-RU" b="1" i="1"/>
              <a:t>Ребенок не хочет учиться. Как ему помочь?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Плохая память ребенка. Как ее развить?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Единственный ребенок в семье. Пути преодоления </a:t>
            </a:r>
          </a:p>
          <a:p>
            <a:pPr lvl="1">
              <a:buClr>
                <a:srgbClr val="660066"/>
              </a:buClr>
              <a:buFont typeface="Wingdings" pitchFamily="2" charset="2"/>
              <a:buNone/>
            </a:pPr>
            <a:r>
              <a:rPr lang="ru-RU" b="1" i="1"/>
              <a:t>     трудностей в воспитании.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Наказания детей. Какими им быть?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Тревожность детей. К чему она может привести?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Застенчивый  ребенок.  Проблемы  застенчивости  и  </a:t>
            </a:r>
          </a:p>
          <a:p>
            <a:pPr lvl="1">
              <a:buClr>
                <a:srgbClr val="660066"/>
              </a:buClr>
              <a:buFont typeface="Wingdings" pitchFamily="2" charset="2"/>
              <a:buNone/>
            </a:pPr>
            <a:r>
              <a:rPr lang="ru-RU" b="1" i="1"/>
              <a:t>     пути ее преодоления.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Три поколения под одной крышей. Проблемы</a:t>
            </a:r>
            <a:r>
              <a:rPr lang="en-US" b="1" i="1"/>
              <a:t> </a:t>
            </a:r>
            <a:r>
              <a:rPr lang="ru-RU" b="1" i="1"/>
              <a:t>общения</a:t>
            </a:r>
            <a:r>
              <a:rPr lang="ru-RU" i="1"/>
              <a:t>.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Грубость и непонимание в семье.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 Друзья детей – друзья или враги? </a:t>
            </a:r>
          </a:p>
          <a:p>
            <a:pPr lvl="1">
              <a:buClr>
                <a:srgbClr val="660066"/>
              </a:buClr>
              <a:buFont typeface="Wingdings" pitchFamily="2" charset="2"/>
              <a:buChar char="v"/>
            </a:pPr>
            <a:r>
              <a:rPr lang="ru-RU" b="1" i="1"/>
              <a:t> Талантливый ребенок в семье.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5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15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15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175"/>
                            </p:stCondLst>
                            <p:childTnLst>
                              <p:par>
                                <p:cTn id="40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850"/>
                            </p:stCondLst>
                            <p:childTnLst>
                              <p:par>
                                <p:cTn id="47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800"/>
                            </p:stCondLst>
                            <p:childTnLst>
                              <p:par>
                                <p:cTn id="54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800"/>
                            </p:stCondLst>
                            <p:childTnLst>
                              <p:par>
                                <p:cTn id="6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3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725"/>
                            </p:stCondLst>
                            <p:childTnLst>
                              <p:par>
                                <p:cTn id="68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775"/>
                            </p:stCondLst>
                            <p:childTnLst>
                              <p:par>
                                <p:cTn id="75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7425"/>
                            </p:stCondLst>
                            <p:childTnLst>
                              <p:par>
                                <p:cTn id="82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9075"/>
                            </p:stCondLst>
                            <p:childTnLst>
                              <p:par>
                                <p:cTn id="89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43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934</Words>
  <Application>Microsoft Office PowerPoint</Application>
  <PresentationFormat>Экран (4:3)</PresentationFormat>
  <Paragraphs>148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«Эффективные способы и методы работы с родителями в период адаптации учащихся 5 класса»</vt:lpstr>
      <vt:lpstr>«Семья и школа – это берег и море. На берегу ребенок делает свои первые шаги,  получает первые уроки жизни, а потом перед ним открывается необозримое море знаний, и курс в этом море прокладывает школа» Л.Кассиль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«Эффективные способы и методы работы с родителями в период адаптации учащихся 5 класса»</dc:title>
  <dc:creator>Ирина</dc:creator>
  <cp:lastModifiedBy>Ирина</cp:lastModifiedBy>
  <cp:revision>18</cp:revision>
  <dcterms:created xsi:type="dcterms:W3CDTF">2023-01-22T12:27:54Z</dcterms:created>
  <dcterms:modified xsi:type="dcterms:W3CDTF">2023-01-22T15:21:15Z</dcterms:modified>
</cp:coreProperties>
</file>