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9" r:id="rId4"/>
    <p:sldId id="331" r:id="rId5"/>
    <p:sldId id="332" r:id="rId6"/>
    <p:sldId id="333" r:id="rId7"/>
    <p:sldId id="334" r:id="rId8"/>
    <p:sldId id="339" r:id="rId9"/>
    <p:sldId id="335" r:id="rId10"/>
    <p:sldId id="338" r:id="rId11"/>
    <p:sldId id="340" r:id="rId12"/>
    <p:sldId id="341" r:id="rId13"/>
    <p:sldId id="342" r:id="rId14"/>
    <p:sldId id="343" r:id="rId15"/>
    <p:sldId id="34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EFF57-80CA-4653-BCBD-6C810853356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6CC0F-1F33-409F-ADE1-1C9107A70223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/>
            <a:t>1  аутистическая отрешенность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Нет речи, спонтанно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не формируются навыки самообслуживания, наихудший прогноз развития, нуждаются в постоянном уходе</a:t>
          </a:r>
          <a:endParaRPr lang="ru-RU" sz="900" dirty="0"/>
        </a:p>
      </dgm:t>
    </dgm:pt>
    <dgm:pt modelId="{041C55BB-2F4D-4B73-96B4-EB9BA722B082}" type="parTrans" cxnId="{3ED4F15D-7C9A-4796-9388-FE4EDB301FF5}">
      <dgm:prSet/>
      <dgm:spPr/>
      <dgm:t>
        <a:bodyPr/>
        <a:lstStyle/>
        <a:p>
          <a:endParaRPr lang="ru-RU"/>
        </a:p>
      </dgm:t>
    </dgm:pt>
    <dgm:pt modelId="{0E390913-4522-4838-BB04-E2463BF8073D}" type="sibTrans" cxnId="{3ED4F15D-7C9A-4796-9388-FE4EDB301FF5}">
      <dgm:prSet/>
      <dgm:spPr/>
      <dgm:t>
        <a:bodyPr/>
        <a:lstStyle/>
        <a:p>
          <a:endParaRPr lang="ru-RU"/>
        </a:p>
      </dgm:t>
    </dgm:pt>
    <dgm:pt modelId="{2D1A5D7C-0149-49D9-A08C-B5B3BB75C5A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2 аутистическое отвержение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Характерны многочисленные стереотипий: двигательные, речевые , сенсорные и т. д. </a:t>
          </a:r>
          <a:r>
            <a:rPr lang="ru-RU" sz="1400" b="0" dirty="0"/>
            <a:t>Часто симбиотическая связь с матерью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/>
            <a:t>Могут быть подготовлены к обучению в школе</a:t>
          </a:r>
        </a:p>
      </dgm:t>
    </dgm:pt>
    <dgm:pt modelId="{6906E535-896B-4B85-8642-95F1D7C019D3}" type="parTrans" cxnId="{76A1644C-D928-4EC7-960A-29C1D0BEB951}">
      <dgm:prSet/>
      <dgm:spPr/>
      <dgm:t>
        <a:bodyPr/>
        <a:lstStyle/>
        <a:p>
          <a:endParaRPr lang="ru-RU"/>
        </a:p>
      </dgm:t>
    </dgm:pt>
    <dgm:pt modelId="{1E29A378-0D39-44EA-9D4D-A8AB4B9EB9B8}" type="sibTrans" cxnId="{76A1644C-D928-4EC7-960A-29C1D0BEB951}">
      <dgm:prSet/>
      <dgm:spPr/>
      <dgm:t>
        <a:bodyPr/>
        <a:lstStyle/>
        <a:p>
          <a:endParaRPr lang="ru-RU"/>
        </a:p>
      </dgm:t>
    </dgm:pt>
    <dgm:pt modelId="{546933B5-F994-4062-8A71-14D311A7D5A9}">
      <dgm:prSet phldrT="[Текст]" custT="1"/>
      <dgm:spPr/>
      <dgm:t>
        <a:bodyPr/>
        <a:lstStyle/>
        <a:p>
          <a:r>
            <a:rPr lang="ru-RU" sz="1400" b="1" dirty="0"/>
            <a:t>3 аутистическое замещение </a:t>
          </a:r>
        </a:p>
        <a:p>
          <a:r>
            <a:rPr lang="ru-RU" sz="1400" dirty="0"/>
            <a:t>Характерны патологические влечения , компенсаторные </a:t>
          </a:r>
          <a:r>
            <a:rPr lang="ru-RU" sz="1400" dirty="0" err="1"/>
            <a:t>фантазиии</a:t>
          </a:r>
          <a:r>
            <a:rPr lang="ru-RU" sz="1400" dirty="0"/>
            <a:t> , часто с агрессивной тематикой Характерны развернутая речь, более высокий уровень когнитивного развития</a:t>
          </a:r>
        </a:p>
        <a:p>
          <a:r>
            <a:rPr lang="ru-RU" sz="1400" b="0" dirty="0"/>
            <a:t>Могут обучатся в массовой школе </a:t>
          </a:r>
        </a:p>
      </dgm:t>
    </dgm:pt>
    <dgm:pt modelId="{421AEC73-FBE9-46B3-8D0A-51B11A7C2B5E}" type="parTrans" cxnId="{144FC5B5-5ADF-452E-B5FE-A122EF5DD535}">
      <dgm:prSet/>
      <dgm:spPr/>
      <dgm:t>
        <a:bodyPr/>
        <a:lstStyle/>
        <a:p>
          <a:endParaRPr lang="ru-RU"/>
        </a:p>
      </dgm:t>
    </dgm:pt>
    <dgm:pt modelId="{F3311D96-7EA0-4140-AF8C-3AE7F676FD52}" type="sibTrans" cxnId="{144FC5B5-5ADF-452E-B5FE-A122EF5DD535}">
      <dgm:prSet/>
      <dgm:spPr/>
      <dgm:t>
        <a:bodyPr/>
        <a:lstStyle/>
        <a:p>
          <a:endParaRPr lang="ru-RU"/>
        </a:p>
      </dgm:t>
    </dgm:pt>
    <dgm:pt modelId="{DDA9ACB5-33C5-4304-B2B7-6F5EDDD20142}">
      <dgm:prSet custT="1"/>
      <dgm:spPr/>
      <dgm:t>
        <a:bodyPr/>
        <a:lstStyle/>
        <a:p>
          <a:r>
            <a:rPr lang="ru-RU" sz="1100" b="1" dirty="0"/>
            <a:t>4</a:t>
          </a:r>
        </a:p>
        <a:p>
          <a:r>
            <a:rPr lang="ru-RU" sz="1400" b="1" dirty="0" err="1"/>
            <a:t>сверхтормозимость</a:t>
          </a:r>
          <a:endParaRPr lang="ru-RU" sz="1400" b="1" dirty="0"/>
        </a:p>
        <a:p>
          <a:r>
            <a:rPr lang="ru-RU" sz="1400" dirty="0"/>
            <a:t>Робость, пугливость, особенно в контактах, чувство собственной несостоятельности, </a:t>
          </a:r>
        </a:p>
        <a:p>
          <a:r>
            <a:rPr lang="ru-RU" sz="1400" dirty="0"/>
            <a:t>имеется большая зависимость от матери</a:t>
          </a:r>
          <a:endParaRPr lang="ru-RU" sz="1100" dirty="0"/>
        </a:p>
        <a:p>
          <a:r>
            <a:rPr lang="ru-RU" sz="1400" b="0" dirty="0"/>
            <a:t>Обучаются в массовой школе </a:t>
          </a:r>
        </a:p>
      </dgm:t>
    </dgm:pt>
    <dgm:pt modelId="{DB870656-4469-4D2D-8F0A-750F4D81A15B}" type="parTrans" cxnId="{2AF30A10-0128-409D-9B92-43708F3429D8}">
      <dgm:prSet/>
      <dgm:spPr/>
      <dgm:t>
        <a:bodyPr/>
        <a:lstStyle/>
        <a:p>
          <a:endParaRPr lang="ru-RU"/>
        </a:p>
      </dgm:t>
    </dgm:pt>
    <dgm:pt modelId="{454D8E06-67CD-4418-A1E6-4B1C954BD534}" type="sibTrans" cxnId="{2AF30A10-0128-409D-9B92-43708F3429D8}">
      <dgm:prSet/>
      <dgm:spPr/>
      <dgm:t>
        <a:bodyPr/>
        <a:lstStyle/>
        <a:p>
          <a:endParaRPr lang="ru-RU"/>
        </a:p>
      </dgm:t>
    </dgm:pt>
    <dgm:pt modelId="{0EC7AB01-F7CA-4313-AD2C-94D65A6D0CB8}" type="pres">
      <dgm:prSet presAssocID="{077EFF57-80CA-4653-BCBD-6C81085335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FC380A-1EF6-45A7-92C2-A9E5725E8A60}" type="pres">
      <dgm:prSet presAssocID="{28C6CC0F-1F33-409F-ADE1-1C9107A70223}" presName="composite" presStyleCnt="0"/>
      <dgm:spPr/>
    </dgm:pt>
    <dgm:pt modelId="{0FC769F6-AEE3-42BE-B93E-88452CE3E5BD}" type="pres">
      <dgm:prSet presAssocID="{28C6CC0F-1F33-409F-ADE1-1C9107A70223}" presName="LShape" presStyleLbl="alignNode1" presStyleIdx="0" presStyleCnt="7"/>
      <dgm:spPr/>
    </dgm:pt>
    <dgm:pt modelId="{48DC864B-95AC-4574-842D-B8EF6E335538}" type="pres">
      <dgm:prSet presAssocID="{28C6CC0F-1F33-409F-ADE1-1C9107A70223}" presName="ParentText" presStyleLbl="revTx" presStyleIdx="0" presStyleCnt="4" custScaleX="104622" custScaleY="97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34535-28E9-473F-A341-DB153ED11D25}" type="pres">
      <dgm:prSet presAssocID="{28C6CC0F-1F33-409F-ADE1-1C9107A70223}" presName="Triangle" presStyleLbl="alignNode1" presStyleIdx="1" presStyleCnt="7"/>
      <dgm:spPr/>
    </dgm:pt>
    <dgm:pt modelId="{31C985BF-282E-4FC3-8188-68074CEC7D80}" type="pres">
      <dgm:prSet presAssocID="{0E390913-4522-4838-BB04-E2463BF8073D}" presName="sibTrans" presStyleCnt="0"/>
      <dgm:spPr/>
    </dgm:pt>
    <dgm:pt modelId="{EF1A99D1-76F1-4C0B-B876-DA16316C78E9}" type="pres">
      <dgm:prSet presAssocID="{0E390913-4522-4838-BB04-E2463BF8073D}" presName="space" presStyleCnt="0"/>
      <dgm:spPr/>
    </dgm:pt>
    <dgm:pt modelId="{834078CF-4F4B-45C1-84F5-4728B677FC05}" type="pres">
      <dgm:prSet presAssocID="{2D1A5D7C-0149-49D9-A08C-B5B3BB75C5A6}" presName="composite" presStyleCnt="0"/>
      <dgm:spPr/>
    </dgm:pt>
    <dgm:pt modelId="{00F3DF7E-4E6B-45CE-A190-733B8FEEA3AC}" type="pres">
      <dgm:prSet presAssocID="{2D1A5D7C-0149-49D9-A08C-B5B3BB75C5A6}" presName="LShape" presStyleLbl="alignNode1" presStyleIdx="2" presStyleCnt="7"/>
      <dgm:spPr/>
    </dgm:pt>
    <dgm:pt modelId="{A4F746D2-D51D-4718-BD0F-ABC535A62DF1}" type="pres">
      <dgm:prSet presAssocID="{2D1A5D7C-0149-49D9-A08C-B5B3BB75C5A6}" presName="ParentText" presStyleLbl="revTx" presStyleIdx="1" presStyleCnt="4" custScaleX="101077" custScaleY="1009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94EAA-C78B-4062-95CA-1267EC61035D}" type="pres">
      <dgm:prSet presAssocID="{2D1A5D7C-0149-49D9-A08C-B5B3BB75C5A6}" presName="Triangle" presStyleLbl="alignNode1" presStyleIdx="3" presStyleCnt="7"/>
      <dgm:spPr/>
    </dgm:pt>
    <dgm:pt modelId="{F7CB7CA4-67AC-461B-906F-7F9BE666D193}" type="pres">
      <dgm:prSet presAssocID="{1E29A378-0D39-44EA-9D4D-A8AB4B9EB9B8}" presName="sibTrans" presStyleCnt="0"/>
      <dgm:spPr/>
    </dgm:pt>
    <dgm:pt modelId="{77780938-FFDD-49CB-B728-A55C2F58CB5B}" type="pres">
      <dgm:prSet presAssocID="{1E29A378-0D39-44EA-9D4D-A8AB4B9EB9B8}" presName="space" presStyleCnt="0"/>
      <dgm:spPr/>
    </dgm:pt>
    <dgm:pt modelId="{D4AA1736-03B0-49B7-A406-60210847D4A1}" type="pres">
      <dgm:prSet presAssocID="{546933B5-F994-4062-8A71-14D311A7D5A9}" presName="composite" presStyleCnt="0"/>
      <dgm:spPr/>
    </dgm:pt>
    <dgm:pt modelId="{5CF347D8-1D51-43E3-A74C-2B446ED0B8FC}" type="pres">
      <dgm:prSet presAssocID="{546933B5-F994-4062-8A71-14D311A7D5A9}" presName="LShape" presStyleLbl="alignNode1" presStyleIdx="4" presStyleCnt="7"/>
      <dgm:spPr/>
    </dgm:pt>
    <dgm:pt modelId="{1DFEB013-4123-4607-94B9-AF2EE6AEA123}" type="pres">
      <dgm:prSet presAssocID="{546933B5-F994-4062-8A71-14D311A7D5A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DA475-15F3-4ED4-A4F2-F4573ECB8E3E}" type="pres">
      <dgm:prSet presAssocID="{546933B5-F994-4062-8A71-14D311A7D5A9}" presName="Triangle" presStyleLbl="alignNode1" presStyleIdx="5" presStyleCnt="7"/>
      <dgm:spPr/>
    </dgm:pt>
    <dgm:pt modelId="{4D8C174E-C3AD-41CB-B2D5-6FAC8F3F53FD}" type="pres">
      <dgm:prSet presAssocID="{F3311D96-7EA0-4140-AF8C-3AE7F676FD52}" presName="sibTrans" presStyleCnt="0"/>
      <dgm:spPr/>
    </dgm:pt>
    <dgm:pt modelId="{DDFF0DE9-7678-490E-A130-BBD5DF56E3D1}" type="pres">
      <dgm:prSet presAssocID="{F3311D96-7EA0-4140-AF8C-3AE7F676FD52}" presName="space" presStyleCnt="0"/>
      <dgm:spPr/>
    </dgm:pt>
    <dgm:pt modelId="{235633A3-6564-4AB5-8F2A-E0C0CA9B6786}" type="pres">
      <dgm:prSet presAssocID="{DDA9ACB5-33C5-4304-B2B7-6F5EDDD20142}" presName="composite" presStyleCnt="0"/>
      <dgm:spPr/>
    </dgm:pt>
    <dgm:pt modelId="{1DC46CA8-65C7-41ED-9356-35C32A7BA31F}" type="pres">
      <dgm:prSet presAssocID="{DDA9ACB5-33C5-4304-B2B7-6F5EDDD20142}" presName="LShape" presStyleLbl="alignNode1" presStyleIdx="6" presStyleCnt="7"/>
      <dgm:spPr/>
    </dgm:pt>
    <dgm:pt modelId="{BDACB733-15FD-4699-9923-4AD16B7CF59A}" type="pres">
      <dgm:prSet presAssocID="{DDA9ACB5-33C5-4304-B2B7-6F5EDDD2014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BBFA7-211A-4F29-88A2-C1BBC29442B0}" type="presOf" srcId="{077EFF57-80CA-4653-BCBD-6C8108533560}" destId="{0EC7AB01-F7CA-4313-AD2C-94D65A6D0CB8}" srcOrd="0" destOrd="0" presId="urn:microsoft.com/office/officeart/2009/3/layout/StepUpProcess"/>
    <dgm:cxn modelId="{2BC3F3BD-4013-4EE3-BD15-8391F0AFC0B9}" type="presOf" srcId="{DDA9ACB5-33C5-4304-B2B7-6F5EDDD20142}" destId="{BDACB733-15FD-4699-9923-4AD16B7CF59A}" srcOrd="0" destOrd="0" presId="urn:microsoft.com/office/officeart/2009/3/layout/StepUpProcess"/>
    <dgm:cxn modelId="{3ED4F15D-7C9A-4796-9388-FE4EDB301FF5}" srcId="{077EFF57-80CA-4653-BCBD-6C8108533560}" destId="{28C6CC0F-1F33-409F-ADE1-1C9107A70223}" srcOrd="0" destOrd="0" parTransId="{041C55BB-2F4D-4B73-96B4-EB9BA722B082}" sibTransId="{0E390913-4522-4838-BB04-E2463BF8073D}"/>
    <dgm:cxn modelId="{4315409C-C717-450A-A884-8869748CF912}" type="presOf" srcId="{2D1A5D7C-0149-49D9-A08C-B5B3BB75C5A6}" destId="{A4F746D2-D51D-4718-BD0F-ABC535A62DF1}" srcOrd="0" destOrd="0" presId="urn:microsoft.com/office/officeart/2009/3/layout/StepUpProcess"/>
    <dgm:cxn modelId="{97BDB2E4-01D6-4341-A730-E40A70DE0D95}" type="presOf" srcId="{546933B5-F994-4062-8A71-14D311A7D5A9}" destId="{1DFEB013-4123-4607-94B9-AF2EE6AEA123}" srcOrd="0" destOrd="0" presId="urn:microsoft.com/office/officeart/2009/3/layout/StepUpProcess"/>
    <dgm:cxn modelId="{2AF30A10-0128-409D-9B92-43708F3429D8}" srcId="{077EFF57-80CA-4653-BCBD-6C8108533560}" destId="{DDA9ACB5-33C5-4304-B2B7-6F5EDDD20142}" srcOrd="3" destOrd="0" parTransId="{DB870656-4469-4D2D-8F0A-750F4D81A15B}" sibTransId="{454D8E06-67CD-4418-A1E6-4B1C954BD534}"/>
    <dgm:cxn modelId="{E47D749A-F879-49BA-B03C-801B0F67098F}" type="presOf" srcId="{28C6CC0F-1F33-409F-ADE1-1C9107A70223}" destId="{48DC864B-95AC-4574-842D-B8EF6E335538}" srcOrd="0" destOrd="0" presId="urn:microsoft.com/office/officeart/2009/3/layout/StepUpProcess"/>
    <dgm:cxn modelId="{144FC5B5-5ADF-452E-B5FE-A122EF5DD535}" srcId="{077EFF57-80CA-4653-BCBD-6C8108533560}" destId="{546933B5-F994-4062-8A71-14D311A7D5A9}" srcOrd="2" destOrd="0" parTransId="{421AEC73-FBE9-46B3-8D0A-51B11A7C2B5E}" sibTransId="{F3311D96-7EA0-4140-AF8C-3AE7F676FD52}"/>
    <dgm:cxn modelId="{76A1644C-D928-4EC7-960A-29C1D0BEB951}" srcId="{077EFF57-80CA-4653-BCBD-6C8108533560}" destId="{2D1A5D7C-0149-49D9-A08C-B5B3BB75C5A6}" srcOrd="1" destOrd="0" parTransId="{6906E535-896B-4B85-8642-95F1D7C019D3}" sibTransId="{1E29A378-0D39-44EA-9D4D-A8AB4B9EB9B8}"/>
    <dgm:cxn modelId="{6450E1B1-CE11-464C-AE8C-73B759051824}" type="presParOf" srcId="{0EC7AB01-F7CA-4313-AD2C-94D65A6D0CB8}" destId="{5CFC380A-1EF6-45A7-92C2-A9E5725E8A60}" srcOrd="0" destOrd="0" presId="urn:microsoft.com/office/officeart/2009/3/layout/StepUpProcess"/>
    <dgm:cxn modelId="{DD7BE54F-0A66-44AC-9CF6-CAA3B32D92BC}" type="presParOf" srcId="{5CFC380A-1EF6-45A7-92C2-A9E5725E8A60}" destId="{0FC769F6-AEE3-42BE-B93E-88452CE3E5BD}" srcOrd="0" destOrd="0" presId="urn:microsoft.com/office/officeart/2009/3/layout/StepUpProcess"/>
    <dgm:cxn modelId="{CCE861FB-7FE0-4A03-B8D5-6AE4323E1B74}" type="presParOf" srcId="{5CFC380A-1EF6-45A7-92C2-A9E5725E8A60}" destId="{48DC864B-95AC-4574-842D-B8EF6E335538}" srcOrd="1" destOrd="0" presId="urn:microsoft.com/office/officeart/2009/3/layout/StepUpProcess"/>
    <dgm:cxn modelId="{FABB30D9-0F7F-4FD4-99EF-D3E1ED3865D6}" type="presParOf" srcId="{5CFC380A-1EF6-45A7-92C2-A9E5725E8A60}" destId="{5A934535-28E9-473F-A341-DB153ED11D25}" srcOrd="2" destOrd="0" presId="urn:microsoft.com/office/officeart/2009/3/layout/StepUpProcess"/>
    <dgm:cxn modelId="{22C3AFB7-B116-46F6-9242-94C52E873FA6}" type="presParOf" srcId="{0EC7AB01-F7CA-4313-AD2C-94D65A6D0CB8}" destId="{31C985BF-282E-4FC3-8188-68074CEC7D80}" srcOrd="1" destOrd="0" presId="urn:microsoft.com/office/officeart/2009/3/layout/StepUpProcess"/>
    <dgm:cxn modelId="{999368A7-CD22-4D5E-8938-B3E00EEFD94B}" type="presParOf" srcId="{31C985BF-282E-4FC3-8188-68074CEC7D80}" destId="{EF1A99D1-76F1-4C0B-B876-DA16316C78E9}" srcOrd="0" destOrd="0" presId="urn:microsoft.com/office/officeart/2009/3/layout/StepUpProcess"/>
    <dgm:cxn modelId="{5C154424-53F9-436A-B8C8-4A933F3CE8DC}" type="presParOf" srcId="{0EC7AB01-F7CA-4313-AD2C-94D65A6D0CB8}" destId="{834078CF-4F4B-45C1-84F5-4728B677FC05}" srcOrd="2" destOrd="0" presId="urn:microsoft.com/office/officeart/2009/3/layout/StepUpProcess"/>
    <dgm:cxn modelId="{DC49EF65-3F1C-418D-97C9-0572B08158BD}" type="presParOf" srcId="{834078CF-4F4B-45C1-84F5-4728B677FC05}" destId="{00F3DF7E-4E6B-45CE-A190-733B8FEEA3AC}" srcOrd="0" destOrd="0" presId="urn:microsoft.com/office/officeart/2009/3/layout/StepUpProcess"/>
    <dgm:cxn modelId="{8C7A01CC-79E3-4CED-973F-BFDFE45E98AD}" type="presParOf" srcId="{834078CF-4F4B-45C1-84F5-4728B677FC05}" destId="{A4F746D2-D51D-4718-BD0F-ABC535A62DF1}" srcOrd="1" destOrd="0" presId="urn:microsoft.com/office/officeart/2009/3/layout/StepUpProcess"/>
    <dgm:cxn modelId="{8D39F3FD-4316-442F-A4D5-214D5BF85E32}" type="presParOf" srcId="{834078CF-4F4B-45C1-84F5-4728B677FC05}" destId="{E3094EAA-C78B-4062-95CA-1267EC61035D}" srcOrd="2" destOrd="0" presId="urn:microsoft.com/office/officeart/2009/3/layout/StepUpProcess"/>
    <dgm:cxn modelId="{7ACC2E19-732E-4D86-A491-4CF862A8EF13}" type="presParOf" srcId="{0EC7AB01-F7CA-4313-AD2C-94D65A6D0CB8}" destId="{F7CB7CA4-67AC-461B-906F-7F9BE666D193}" srcOrd="3" destOrd="0" presId="urn:microsoft.com/office/officeart/2009/3/layout/StepUpProcess"/>
    <dgm:cxn modelId="{B874FB47-9FA5-439A-85B6-756A3A94317E}" type="presParOf" srcId="{F7CB7CA4-67AC-461B-906F-7F9BE666D193}" destId="{77780938-FFDD-49CB-B728-A55C2F58CB5B}" srcOrd="0" destOrd="0" presId="urn:microsoft.com/office/officeart/2009/3/layout/StepUpProcess"/>
    <dgm:cxn modelId="{555383E1-92A3-4AF4-BFDE-7204938153A5}" type="presParOf" srcId="{0EC7AB01-F7CA-4313-AD2C-94D65A6D0CB8}" destId="{D4AA1736-03B0-49B7-A406-60210847D4A1}" srcOrd="4" destOrd="0" presId="urn:microsoft.com/office/officeart/2009/3/layout/StepUpProcess"/>
    <dgm:cxn modelId="{C2747A83-7865-45D6-AA34-AB9F9FE8454A}" type="presParOf" srcId="{D4AA1736-03B0-49B7-A406-60210847D4A1}" destId="{5CF347D8-1D51-43E3-A74C-2B446ED0B8FC}" srcOrd="0" destOrd="0" presId="urn:microsoft.com/office/officeart/2009/3/layout/StepUpProcess"/>
    <dgm:cxn modelId="{B96EA75A-4F21-48B1-81EE-33856FF57B4C}" type="presParOf" srcId="{D4AA1736-03B0-49B7-A406-60210847D4A1}" destId="{1DFEB013-4123-4607-94B9-AF2EE6AEA123}" srcOrd="1" destOrd="0" presId="urn:microsoft.com/office/officeart/2009/3/layout/StepUpProcess"/>
    <dgm:cxn modelId="{02633B2D-5AED-4C94-A6B2-F920F5749851}" type="presParOf" srcId="{D4AA1736-03B0-49B7-A406-60210847D4A1}" destId="{D96DA475-15F3-4ED4-A4F2-F4573ECB8E3E}" srcOrd="2" destOrd="0" presId="urn:microsoft.com/office/officeart/2009/3/layout/StepUpProcess"/>
    <dgm:cxn modelId="{00CD0A32-983F-4A89-9204-F1ACFA4610BC}" type="presParOf" srcId="{0EC7AB01-F7CA-4313-AD2C-94D65A6D0CB8}" destId="{4D8C174E-C3AD-41CB-B2D5-6FAC8F3F53FD}" srcOrd="5" destOrd="0" presId="urn:microsoft.com/office/officeart/2009/3/layout/StepUpProcess"/>
    <dgm:cxn modelId="{02C1C9FB-CC87-408F-926C-FE3B02E5B627}" type="presParOf" srcId="{4D8C174E-C3AD-41CB-B2D5-6FAC8F3F53FD}" destId="{DDFF0DE9-7678-490E-A130-BBD5DF56E3D1}" srcOrd="0" destOrd="0" presId="urn:microsoft.com/office/officeart/2009/3/layout/StepUpProcess"/>
    <dgm:cxn modelId="{A0EF8870-57FC-400F-8216-7AE444599E31}" type="presParOf" srcId="{0EC7AB01-F7CA-4313-AD2C-94D65A6D0CB8}" destId="{235633A3-6564-4AB5-8F2A-E0C0CA9B6786}" srcOrd="6" destOrd="0" presId="urn:microsoft.com/office/officeart/2009/3/layout/StepUpProcess"/>
    <dgm:cxn modelId="{7AE607F9-3957-4FFE-A8E9-88BB97CE9867}" type="presParOf" srcId="{235633A3-6564-4AB5-8F2A-E0C0CA9B6786}" destId="{1DC46CA8-65C7-41ED-9356-35C32A7BA31F}" srcOrd="0" destOrd="0" presId="urn:microsoft.com/office/officeart/2009/3/layout/StepUpProcess"/>
    <dgm:cxn modelId="{7F62C2F9-79F2-4B1F-A7C5-1B09611AECE6}" type="presParOf" srcId="{235633A3-6564-4AB5-8F2A-E0C0CA9B6786}" destId="{BDACB733-15FD-4699-9923-4AD16B7CF59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C769F6-AEE3-42BE-B93E-88452CE3E5BD}">
      <dsp:nvSpPr>
        <dsp:cNvPr id="0" name=""/>
        <dsp:cNvSpPr/>
      </dsp:nvSpPr>
      <dsp:spPr>
        <a:xfrm rot="5400000">
          <a:off x="387081" y="2690702"/>
          <a:ext cx="1165769" cy="19398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C864B-95AC-4574-842D-B8EF6E335538}">
      <dsp:nvSpPr>
        <dsp:cNvPr id="0" name=""/>
        <dsp:cNvSpPr/>
      </dsp:nvSpPr>
      <dsp:spPr>
        <a:xfrm>
          <a:off x="152013" y="3290137"/>
          <a:ext cx="1832218" cy="14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1  аутистическая отрешенность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Нет речи, спонтанно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не формируются навыки самообслуживания, наихудший прогноз развития, нуждаются в постоянном уходе</a:t>
          </a:r>
          <a:endParaRPr lang="ru-RU" sz="900" kern="1200" dirty="0"/>
        </a:p>
      </dsp:txBody>
      <dsp:txXfrm>
        <a:off x="152013" y="3290137"/>
        <a:ext cx="1832218" cy="1495397"/>
      </dsp:txXfrm>
    </dsp:sp>
    <dsp:sp modelId="{5A934535-28E9-473F-A341-DB153ED11D25}">
      <dsp:nvSpPr>
        <dsp:cNvPr id="0" name=""/>
        <dsp:cNvSpPr/>
      </dsp:nvSpPr>
      <dsp:spPr>
        <a:xfrm>
          <a:off x="1613331" y="2547890"/>
          <a:ext cx="330429" cy="3304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3DF7E-4E6B-45CE-A190-733B8FEEA3AC}">
      <dsp:nvSpPr>
        <dsp:cNvPr id="0" name=""/>
        <dsp:cNvSpPr/>
      </dsp:nvSpPr>
      <dsp:spPr>
        <a:xfrm rot="5400000">
          <a:off x="2571456" y="2153160"/>
          <a:ext cx="1165769" cy="19398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746D2-D51D-4718-BD0F-ABC535A62DF1}">
      <dsp:nvSpPr>
        <dsp:cNvPr id="0" name=""/>
        <dsp:cNvSpPr/>
      </dsp:nvSpPr>
      <dsp:spPr>
        <a:xfrm>
          <a:off x="2367429" y="2725716"/>
          <a:ext cx="1770136" cy="154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2 аутистическое отвержение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Характерны многочисленные стереотипий: двигательные, речевые , сенсорные и т. д. </a:t>
          </a:r>
          <a:r>
            <a:rPr lang="ru-RU" sz="1400" b="0" kern="1200" dirty="0"/>
            <a:t>Часто симбиотическая связь с матерью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/>
            <a:t>Могут быть подготовлены к обучению в школе</a:t>
          </a:r>
        </a:p>
      </dsp:txBody>
      <dsp:txXfrm>
        <a:off x="2367429" y="2725716"/>
        <a:ext cx="1770136" cy="1549156"/>
      </dsp:txXfrm>
    </dsp:sp>
    <dsp:sp modelId="{E3094EAA-C78B-4062-95CA-1267EC61035D}">
      <dsp:nvSpPr>
        <dsp:cNvPr id="0" name=""/>
        <dsp:cNvSpPr/>
      </dsp:nvSpPr>
      <dsp:spPr>
        <a:xfrm>
          <a:off x="3797706" y="2010349"/>
          <a:ext cx="330429" cy="3304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347D8-1D51-43E3-A74C-2B446ED0B8FC}">
      <dsp:nvSpPr>
        <dsp:cNvPr id="0" name=""/>
        <dsp:cNvSpPr/>
      </dsp:nvSpPr>
      <dsp:spPr>
        <a:xfrm rot="5400000">
          <a:off x="4755830" y="1622649"/>
          <a:ext cx="1165769" cy="19398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EB013-4123-4607-94B9-AF2EE6AEA123}">
      <dsp:nvSpPr>
        <dsp:cNvPr id="0" name=""/>
        <dsp:cNvSpPr/>
      </dsp:nvSpPr>
      <dsp:spPr>
        <a:xfrm>
          <a:off x="4561235" y="2202236"/>
          <a:ext cx="1751275" cy="1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3 аутистическое замещение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Характерны патологические влечения , компенсаторные </a:t>
          </a:r>
          <a:r>
            <a:rPr lang="ru-RU" sz="1400" kern="1200" dirty="0" err="1"/>
            <a:t>фантазиии</a:t>
          </a:r>
          <a:r>
            <a:rPr lang="ru-RU" sz="1400" kern="1200" dirty="0"/>
            <a:t> , часто с агрессивной тематикой Характерны развернутая речь, более высокий уровень когнитивного развития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Могут обучатся в массовой школе </a:t>
          </a:r>
        </a:p>
      </dsp:txBody>
      <dsp:txXfrm>
        <a:off x="4561235" y="2202236"/>
        <a:ext cx="1751275" cy="1535095"/>
      </dsp:txXfrm>
    </dsp:sp>
    <dsp:sp modelId="{D96DA475-15F3-4ED4-A4F2-F4573ECB8E3E}">
      <dsp:nvSpPr>
        <dsp:cNvPr id="0" name=""/>
        <dsp:cNvSpPr/>
      </dsp:nvSpPr>
      <dsp:spPr>
        <a:xfrm>
          <a:off x="5982080" y="1479838"/>
          <a:ext cx="330429" cy="3304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46CA8-65C7-41ED-9356-35C32A7BA31F}">
      <dsp:nvSpPr>
        <dsp:cNvPr id="0" name=""/>
        <dsp:cNvSpPr/>
      </dsp:nvSpPr>
      <dsp:spPr>
        <a:xfrm rot="5400000">
          <a:off x="6940205" y="1092138"/>
          <a:ext cx="1165769" cy="19398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CB733-15FD-4699-9923-4AD16B7CF59A}">
      <dsp:nvSpPr>
        <dsp:cNvPr id="0" name=""/>
        <dsp:cNvSpPr/>
      </dsp:nvSpPr>
      <dsp:spPr>
        <a:xfrm>
          <a:off x="6745609" y="1671725"/>
          <a:ext cx="1751275" cy="1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4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/>
            <a:t>сверхтормозимость</a:t>
          </a:r>
          <a:endParaRPr lang="ru-RU" sz="1400" b="1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Робость, пугливость, особенно в контактах, чувство собственной несостоятельности,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имеется большая зависимость от матери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Обучаются в массовой школе </a:t>
          </a:r>
        </a:p>
      </dsp:txBody>
      <dsp:txXfrm>
        <a:off x="6745609" y="1671725"/>
        <a:ext cx="1751275" cy="153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374441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Подготовила:  учитель –логопед 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Курочкина 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Татьяна Александровна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Физиологические особенности 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детей с РАС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51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721080" cy="71734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мозга ребенка с РАС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9" b="3556"/>
          <a:stretch>
            <a:fillRect/>
          </a:stretch>
        </p:blipFill>
        <p:spPr bwMode="auto">
          <a:xfrm>
            <a:off x="971600" y="1484784"/>
            <a:ext cx="7200800" cy="514891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9721080" cy="65253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Размеры мозга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8000"/>
                    </a14:imgEffect>
                    <a14:imgEffect>
                      <a14:saturation sat="400000"/>
                    </a14:imgEffect>
                    <a14:imgEffect>
                      <a14:brightnessContrast bright="8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29651" cy="508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721080" cy="6858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Восприятие лиц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3541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721080" cy="6858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Структура дефекта при аутизме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нарушение сенсорной сферы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нарушение эмоциональной сферы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аутистические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установки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*стереотипии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нарушения познавательной сферы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721080" cy="6858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Уровни аутизма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(варианты по Никольской О.С.)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7457843"/>
              </p:ext>
            </p:extLst>
          </p:nvPr>
        </p:nvGraphicFramePr>
        <p:xfrm>
          <a:off x="323528" y="476672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6525344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Динамика аутизма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Первые признаки проявляются в первые два года жизни ребенка и прогрессируют до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12-летнего возраста, затем пациент «перерастает» расстройство.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У взрослых признаки аутизма характеризуются эпизодическими обострениями в зависимости от окружающих обстоятельств.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Однако, в целом, клиническая картина остается такой же, как и в детстве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1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04856" cy="6525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такое АУТИЗМ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пожизненное нарушение психического развития, которое влияет на общение и отношения с другими людьми, а также на восприятие и понимание окружающего мира.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65253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Аутизм сегодня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*(РАС) – группа расстройств социального функционирования;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*Распространенность – 6 человек на 1.000;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*У мальчиков в 4 раза чаще, чем у девочек;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*Около 70% детей с РАС имеют умственную отсталость;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*Около 60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эпи –синдром;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*Около 85 % имеют аллергические реакции и (или)нарушение работы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желудочно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кишечного тракта;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6525344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своевременной правильной коррекционной работе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60% детей с РАС получают возможность учиться по программе массовой школы,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30% - по программе специальной школы того или иного из существующих типов и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10% адаптируются в условиях семьи.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324528" cy="6525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Детский аутизм. Главные признаки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*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младенец не реагирует на речь,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свое имя;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*не указывает пальцем на интересующие его предметы, не машет на прощание, не пытается рассказать о своих желаниях;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*нет эмоциональной реакции;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*не привлекает внимание других;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*внезапная потеря всех навыков,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также речи.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6525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Триада симптомов аутизма: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-речевые проблемы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проблемы общения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</a:t>
            </a:r>
            <a:r>
              <a:rPr lang="ru-RU" sz="3600" b="1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стереотипное поведение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65253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Структура мозга при аутизме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аутизме ослаблена связь между корой головного мозга и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таламусом.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Таламус –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очень важная структура мозга, отвечающая за множество функций, включая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зрение, слух, контроль над движениями и внимание.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9721080" cy="65253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Таламус отвечает за передачу сенсорной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двигательной информации от органов чувств (кроме органов обоняния) к соответствующим областям КБП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46071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9721080" cy="65253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Нейроны мозга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норма                аутизм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844824"/>
            <a:ext cx="6696744" cy="46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7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140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                                                                                                                                                      Подготовила:  учитель –логопед  Курочкина  Татьяна Александровна</vt:lpstr>
      <vt:lpstr>Что такое АУТИЗМ  Это пожизненное нарушение психического развития, которое влияет на общение и отношения с другими людьми, а также на восприятие и понимание окружающего мира.    </vt:lpstr>
      <vt:lpstr>Аутизм сегодня *(РАС) – группа расстройств социального функционирования; *Распространенность – 6 человек на 1.000; *У мальчиков в 4 раза чаще, чем у девочек; *Около 70% детей с РАС имеют умственную отсталость; *Около 60% эпи –синдром; *Около 85 % имеют аллергические реакции и (или)нарушение работы желудочно – кишечного тракта;  </vt:lpstr>
      <vt:lpstr>При своевременной правильной коррекционной работе  60% детей с РАС получают возможность учиться по программе массовой школы,  30% - по программе специальной школы того или иного из существующих типов и  10% адаптируются в условиях семьи. </vt:lpstr>
      <vt:lpstr>Детский аутизм. Главные признаки *младенец не реагирует на речь,  на свое имя; *не указывает пальцем на интересующие его предметы, не машет на прощание, не пытается рассказать о своих желаниях; *нет эмоциональной реакции; *не привлекает внимание других; *внезапная потеря всех навыков,  а также речи.   </vt:lpstr>
      <vt:lpstr>Триада симптомов аутизма:   I-речевые проблемы  II- проблемы общения   III- стереотипное поведение </vt:lpstr>
      <vt:lpstr>Структура мозга при аутизме  При аутизме ослаблена связь между корой головного мозга и таламусом.  Таламус –это очень важная структура мозга, отвечающая за множество функций, включая зрение, слух, контроль над движениями и внимание.  </vt:lpstr>
      <vt:lpstr>   Таламус отвечает за передачу сенсорной и двигательной информации от органов чувств (кроме органов обоняния) к соответствующим областям КБП          </vt:lpstr>
      <vt:lpstr>   Нейроны мозга      норма                аутизм          </vt:lpstr>
      <vt:lpstr>  Работа мозга ребенка с РАС           </vt:lpstr>
      <vt:lpstr>   Размеры мозга                </vt:lpstr>
      <vt:lpstr>   Восприятие лиц                </vt:lpstr>
      <vt:lpstr>           Структура дефекта при аутизме   * нарушение сенсорной сферы * нарушение эмоциональной сферы * аутистические установки *стереотипии  * нарушения познавательной сферы               </vt:lpstr>
      <vt:lpstr>       Уровни аутизма (варианты по Никольской О.С.)                  </vt:lpstr>
      <vt:lpstr>               Динамика аутизма  Первые признаки проявляются в первые два года жизни ребенка и прогрессируют до  12-летнего возраста, затем пациент «перерастает» расстройство.  У взрослых признаки аутизма характеризуются эпизодическими обострениями в зависимости от окружающих обстоятельств.  Однако, в целом, клиническая картина остается такой же, как и в детстве    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207</cp:revision>
  <dcterms:created xsi:type="dcterms:W3CDTF">2017-01-19T11:29:12Z</dcterms:created>
  <dcterms:modified xsi:type="dcterms:W3CDTF">2023-02-08T13:43:50Z</dcterms:modified>
</cp:coreProperties>
</file>