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7" r:id="rId1"/>
  </p:sldMasterIdLst>
  <p:notesMasterIdLst>
    <p:notesMasterId r:id="rId16"/>
  </p:notesMasterIdLst>
  <p:sldIdLst>
    <p:sldId id="256" r:id="rId2"/>
    <p:sldId id="437" r:id="rId3"/>
    <p:sldId id="438" r:id="rId4"/>
    <p:sldId id="441" r:id="rId5"/>
    <p:sldId id="434" r:id="rId6"/>
    <p:sldId id="436" r:id="rId7"/>
    <p:sldId id="429" r:id="rId8"/>
    <p:sldId id="430" r:id="rId9"/>
    <p:sldId id="435" r:id="rId10"/>
    <p:sldId id="418" r:id="rId11"/>
    <p:sldId id="419" r:id="rId12"/>
    <p:sldId id="440" r:id="rId13"/>
    <p:sldId id="439" r:id="rId14"/>
    <p:sldId id="44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9290" autoAdjust="0"/>
  </p:normalViewPr>
  <p:slideViewPr>
    <p:cSldViewPr>
      <p:cViewPr varScale="1">
        <p:scale>
          <a:sx n="73" d="100"/>
          <a:sy n="73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CC31405-7976-452D-B04A-00D7AD0E89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77175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7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9B92260-4140-45BF-9F87-E97BB2180E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659AB-0FE3-4558-9803-39D99EEB51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A01F0-C770-4FD8-BAD4-C5BC1873E9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39988-86DF-458C-8CE4-A8C7883BAD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EE873-BA6A-4778-859C-FEC994E96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F84F5-C4E9-47CD-B4B1-1333B2D782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3C0B0-D929-4D64-8B44-43F9EA927A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9F388-ADB2-43B1-BF48-4C7021823C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F8855-1F09-433E-9B2F-38DBB637E1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37F7D-0C5D-483A-BAC7-0138E74C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3E5B7-6058-467E-8E12-ABC7427A96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AF950-E677-4892-B08F-56BAF6C903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62FFDAF-032B-4CB9-B5F7-081FA157DE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8788" y="1268760"/>
            <a:ext cx="7415212" cy="5040560"/>
          </a:xfrm>
        </p:spPr>
        <p:txBody>
          <a:bodyPr/>
          <a:lstStyle/>
          <a:p>
            <a:pPr marL="838200" indent="-838200" algn="r" eaLnBrk="1" hangingPunct="1"/>
            <a:endParaRPr lang="ru-RU" altLang="ru-RU" sz="36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404664"/>
            <a:ext cx="7480920" cy="2808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РАЗРАБОТКА АДАПТИРОВАННЫХ ОБЩЕОБРАЗОВАТЕЛЬНЫХ ПРОГРАММ: ТРЕБОВАНИЯ К АОП, СТРУКТУРА АОП</a:t>
            </a:r>
            <a:endParaRPr lang="ru-RU" altLang="ru-RU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altLang="ru-RU" sz="2800" dirty="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altLang="ru-RU" sz="2800" dirty="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altLang="ru-RU" sz="2800" dirty="0" smtClean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051720" y="2852936"/>
            <a:ext cx="5795962" cy="78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ru-RU" sz="1400" dirty="0"/>
          </a:p>
          <a:p>
            <a:pPr algn="r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altLang="ru-RU" sz="1400" dirty="0">
              <a:latin typeface="Times New Roman" pitchFamily="18" charset="0"/>
            </a:endParaRPr>
          </a:p>
          <a:p>
            <a:pPr algn="r"/>
            <a:r>
              <a:rPr lang="ru-RU" altLang="ru-RU" sz="1400" dirty="0">
                <a:latin typeface="Times New Roman" pitchFamily="18" charset="0"/>
              </a:rPr>
              <a:t>                                 </a:t>
            </a:r>
          </a:p>
        </p:txBody>
      </p:sp>
      <p:pic>
        <p:nvPicPr>
          <p:cNvPr id="1026" name="Picture 2" descr="C:\Users\USER\Desktop\1b__uy8-oP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789040"/>
            <a:ext cx="41148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3600" b="1" dirty="0" smtClean="0"/>
              <a:t>СОДЕРЖАТЕЛЬНЫЙ РАЗДЕЛ</a:t>
            </a:r>
            <a:endParaRPr lang="ru-RU" sz="36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2017713"/>
            <a:ext cx="8487544" cy="4114800"/>
          </a:xfrm>
        </p:spPr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отдельных учебных предметов, курсов коррекционно-развивающей области и курсов внеурочной деятельности.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Программу духовно-нравственного развития, воспитания обучающихся с ОВЗ при получении НОО и ООО.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Программу формирования экологической культуры, здорового и безопасного образа жизни.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Программу коррекционной работы.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Программу внеурочной деятельности.</a:t>
            </a:r>
          </a:p>
          <a:p>
            <a:pPr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139930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3600" b="1" dirty="0" smtClean="0"/>
              <a:t>ОРГАНИЗАЦИОННЫЙ РАЗДЕЛ</a:t>
            </a:r>
            <a:endParaRPr lang="ru-RU" sz="36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2017712"/>
            <a:ext cx="8631560" cy="4723655"/>
          </a:xfrm>
        </p:spPr>
        <p:txBody>
          <a:bodyPr/>
          <a:lstStyle/>
          <a:p>
            <a:pPr marL="0" indent="0" algn="ctr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2400" b="1" dirty="0" smtClean="0"/>
              <a:t>Учебный план</a:t>
            </a:r>
          </a:p>
          <a:p>
            <a:pPr marL="0" indent="0">
              <a:buFont typeface="Wingdings" pitchFamily="2" charset="2"/>
              <a:buChar char="v"/>
            </a:pPr>
            <a:r>
              <a:rPr lang="ru-RU" sz="2400" dirty="0" smtClean="0"/>
              <a:t>Учебный план обеспечивает введение в действие и реализацию требований Стандарта, определяет общий объем нагрузки и максимальный объем аудиторной нагрузки обучающихся, состав и структуру обязательных предметных и коррекционно-развивающей областей. Учебный план включает предметные области в зависимости от варианта АООП НОО</a:t>
            </a:r>
          </a:p>
          <a:p>
            <a:pPr marL="0" indent="0">
              <a:buFont typeface="Wingdings" pitchFamily="2" charset="2"/>
              <a:buChar char="v"/>
            </a:pPr>
            <a:r>
              <a:rPr lang="ru-RU" sz="2400" dirty="0" smtClean="0"/>
              <a:t>Пояснительная записка к учебному плану</a:t>
            </a:r>
          </a:p>
          <a:p>
            <a:pPr marL="0" indent="0">
              <a:buFont typeface="Wingdings" pitchFamily="2" charset="2"/>
              <a:buChar char="v"/>
            </a:pPr>
            <a:endParaRPr lang="ru-RU" sz="2400" dirty="0" smtClean="0"/>
          </a:p>
          <a:p>
            <a:pPr marL="0" indent="0">
              <a:buFont typeface="Wingdings" pitchFamily="2" charset="2"/>
              <a:buChar char="v"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59941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3600" b="1" dirty="0" smtClean="0"/>
              <a:t>ОРГАНИЗАЦИОННЫЙ РАЗДЕЛ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2017713"/>
            <a:ext cx="8568952" cy="411480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Система условий реализации АОП: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Кадровые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Финансовые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Материально-технические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Учебно-методическое обеспечение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Информационное обеспечение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Контроль за состояние системы условий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702519"/>
          </a:xfrm>
        </p:spPr>
        <p:txBody>
          <a:bodyPr/>
          <a:lstStyle/>
          <a:p>
            <a:pPr algn="r"/>
            <a:r>
              <a:rPr lang="ru-RU" b="1" dirty="0" smtClean="0"/>
              <a:t>Динамика индивидуальных достижений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7637784" cy="4114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Динамика развития ребенка, анализ результативности применения </a:t>
            </a:r>
            <a:r>
              <a:rPr lang="ru-RU" dirty="0" err="1" smtClean="0"/>
              <a:t>психолого</a:t>
            </a:r>
            <a:r>
              <a:rPr lang="ru-RU" dirty="0" smtClean="0"/>
              <a:t> - педагогических условий обучения и воспитания отслеживается и осуществляется на основании карты индивидуальных достижений обучающегося и дневника динамического наблюдения.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7205736" cy="4114800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ВНИМАНИЕ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 (АОП) - это образовательная программа, адаптированная для обучения лиц с ОВЗ с учетом их психофизического развития и индивидуальных возможностей здоровья и при необходимости обеспечивающая коррекцию нарушений развития и социальную адаптацию указанных лиц</a:t>
            </a:r>
          </a:p>
          <a:p>
            <a:endParaRPr lang="ru-RU" dirty="0"/>
          </a:p>
        </p:txBody>
      </p:sp>
      <p:pic>
        <p:nvPicPr>
          <p:cNvPr id="1026" name="Picture 2" descr="C:\Users\USER\Desktop\header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332656"/>
            <a:ext cx="1096963" cy="1096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Нормативно-правовая база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8912" y="2017713"/>
            <a:ext cx="8703568" cy="4114800"/>
          </a:xfrm>
        </p:spPr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ru-RU" sz="2000" dirty="0" smtClean="0"/>
              <a:t>Федеральный закон «Об образовании в Российской Федерации» от 29.12.2012г.№273-Ф3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Приказ </a:t>
            </a:r>
            <a:r>
              <a:rPr lang="ru-RU" sz="2000" dirty="0" err="1" smtClean="0"/>
              <a:t>Минобрнауки</a:t>
            </a:r>
            <a:r>
              <a:rPr lang="ru-RU" sz="2000" dirty="0" smtClean="0"/>
              <a:t> России от 19.12.2014г. №1598 «Об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здоровья»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Приказ </a:t>
            </a:r>
            <a:r>
              <a:rPr lang="ru-RU" sz="2000" dirty="0" err="1" smtClean="0"/>
              <a:t>Минобрнауки</a:t>
            </a:r>
            <a:r>
              <a:rPr lang="ru-RU" sz="2000" dirty="0" smtClean="0"/>
              <a:t> России от 19.12.2014г. №1599 «Об утверждении федерального государственного образовательного стандарта образования обучающихся с умственной отсталостью (интеллектуальными нарушениями)»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/>
              <a:t>Примерные адаптированные основные общеобразовательные программы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/>
              <a:t>Нормативно-методическая документация Министерства образования и науки РФ и другие нормативно-правовые </a:t>
            </a:r>
            <a:r>
              <a:rPr lang="ru-RU" sz="2000" dirty="0" err="1" smtClean="0"/>
              <a:t>актоы</a:t>
            </a:r>
            <a:r>
              <a:rPr lang="ru-RU" sz="2000" dirty="0" smtClean="0"/>
              <a:t> в области образования </a:t>
            </a:r>
          </a:p>
          <a:p>
            <a:pPr lvl="0">
              <a:buNone/>
            </a:pPr>
            <a:r>
              <a:rPr lang="ru-RU" sz="2000" dirty="0" smtClean="0"/>
              <a:t> 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21" y="332656"/>
          <a:ext cx="8640960" cy="6246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  <a:gridCol w="3168352"/>
              </a:tblGrid>
              <a:tr h="8601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Категория обучающихся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с ОВЗ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Варианты АООП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ФГОС НОО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обучающихся с ОВЗ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6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0875" algn="l"/>
                        </a:tabLs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Глухие обучающиеся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50875" algn="l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1.1, 1.2, 1.3, 1.4 </a:t>
                      </a:r>
                    </a:p>
                  </a:txBody>
                  <a:tcPr/>
                </a:tc>
              </a:tr>
              <a:tr h="666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50875" algn="l"/>
                        </a:tabLs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Слабослышащие обучающиеся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50875" algn="l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2.1, 2.2, 2.3 </a:t>
                      </a:r>
                    </a:p>
                  </a:txBody>
                  <a:tcPr/>
                </a:tc>
              </a:tr>
              <a:tr h="666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50875" algn="l"/>
                        </a:tabLs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Слепые обучающиеся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50875" algn="l"/>
                        </a:tabLst>
                      </a:pPr>
                      <a:r>
                        <a:rPr lang="ru-RU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3.1, 3.2, 3.3, 3.4 </a:t>
                      </a:r>
                    </a:p>
                  </a:txBody>
                  <a:tcPr/>
                </a:tc>
              </a:tr>
              <a:tr h="666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50875" algn="l"/>
                        </a:tabLs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Слабовидящие обучающиеся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50875" algn="l"/>
                        </a:tabLst>
                      </a:pPr>
                      <a:r>
                        <a:rPr lang="ru-RU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4.1, 4.2, 4.3 </a:t>
                      </a:r>
                    </a:p>
                  </a:txBody>
                  <a:tcPr/>
                </a:tc>
              </a:tr>
              <a:tr h="666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50875" algn="l"/>
                        </a:tabLs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Обучающиеся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тяжелыми нарушениями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речи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50875" algn="l"/>
                        </a:tabLst>
                      </a:pPr>
                      <a:r>
                        <a:rPr lang="ru-RU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5.1, 5.2 </a:t>
                      </a:r>
                    </a:p>
                  </a:txBody>
                  <a:tcPr/>
                </a:tc>
              </a:tr>
              <a:tr h="666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50875" algn="l"/>
                        </a:tabLs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Обучающиеся с нарушениями опорно-двигательного аппарата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50875" algn="l"/>
                        </a:tabLst>
                      </a:pPr>
                      <a:r>
                        <a:rPr lang="ru-RU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6.1, 6.2, 6.3, 6.4 </a:t>
                      </a:r>
                    </a:p>
                  </a:txBody>
                  <a:tcPr/>
                </a:tc>
              </a:tr>
              <a:tr h="666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50875" algn="l"/>
                        </a:tabLs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Обучающиеся с задержкой психического развития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50875" algn="l"/>
                        </a:tabLst>
                      </a:pPr>
                      <a:r>
                        <a:rPr lang="ru-RU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7.1, 7.2 </a:t>
                      </a:r>
                    </a:p>
                  </a:txBody>
                  <a:tcPr/>
                </a:tc>
              </a:tr>
              <a:tr h="666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50875" algn="l"/>
                        </a:tabLs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Обучающиеся с расстройствами </a:t>
                      </a:r>
                      <a:r>
                        <a:rPr lang="ru-RU" sz="16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аутистического</a:t>
                      </a: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спектра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50875" algn="l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8.1, 8.2, 8.3, 8.4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1"/>
            <a:ext cx="7793037" cy="1484783"/>
          </a:xfrm>
        </p:spPr>
        <p:txBody>
          <a:bodyPr/>
          <a:lstStyle/>
          <a:p>
            <a:pPr algn="r"/>
            <a:r>
              <a:rPr lang="ru-RU" b="1" dirty="0" smtClean="0"/>
              <a:t>АОП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88640"/>
          <a:ext cx="8892480" cy="6413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2487"/>
                <a:gridCol w="3821561"/>
                <a:gridCol w="2608432"/>
              </a:tblGrid>
              <a:tr h="736752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АДАПТИРОВАННАЯ ОБРАЗОВАТЕЛЬНАЯ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ПРОГРАММА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650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ТИТУЛЬНЫЙ ЛИСТ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340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ЦЕЛЕВОЙ РАЗДЕЛ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СОДЕРЖАТЕЛЬНЫЙ РАЗДЕЛ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ОРГАНИЗАЦИОННЫЙ РАЗДЕЛ</a:t>
                      </a:r>
                      <a:endParaRPr lang="ru-RU" dirty="0"/>
                    </a:p>
                  </a:txBody>
                  <a:tcPr/>
                </a:tc>
              </a:tr>
              <a:tr h="1151692">
                <a:tc>
                  <a:txBody>
                    <a:bodyPr/>
                    <a:lstStyle/>
                    <a:p>
                      <a:r>
                        <a:rPr lang="ru-RU" dirty="0" smtClean="0"/>
                        <a:t>Пояснительная записка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Программы отдельных учебных </a:t>
                      </a:r>
                      <a:r>
                        <a:rPr lang="ru-RU" sz="1800" dirty="0" smtClean="0"/>
                        <a:t>предметов, курсов коррекционно-развивающей области, внеурочной деятельности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Учебный план </a:t>
                      </a:r>
                      <a:endParaRPr lang="ru-RU" dirty="0"/>
                    </a:p>
                  </a:txBody>
                  <a:tcPr/>
                </a:tc>
              </a:tr>
              <a:tr h="1104869"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Планируемые результаты освоения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Программу духовно-нравственного развития, воспитания обучающихся с ОВЗ 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Система специальных условий </a:t>
                      </a:r>
                      <a:endParaRPr lang="ru-RU" dirty="0"/>
                    </a:p>
                  </a:txBody>
                  <a:tcPr/>
                </a:tc>
              </a:tr>
              <a:tr h="109035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Система оценки достижения планируемых результатов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Программу формирования экологической культуры, здорового и безопасного образа жизни.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34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Программа коррекционной </a:t>
                      </a:r>
                      <a:r>
                        <a:rPr lang="ru-RU" sz="1800" dirty="0" smtClean="0"/>
                        <a:t>работы, внеурочной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198463"/>
          </a:xfrm>
        </p:spPr>
        <p:txBody>
          <a:bodyPr/>
          <a:lstStyle/>
          <a:p>
            <a:pPr algn="r"/>
            <a:r>
              <a:rPr lang="ru-RU" b="1" dirty="0" smtClean="0"/>
              <a:t>ТИТУЛЬНЫЙ ЛИСТ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775576" cy="5085183"/>
          </a:xfrm>
        </p:spPr>
        <p:txBody>
          <a:bodyPr/>
          <a:lstStyle/>
          <a:p>
            <a:pPr lvl="0"/>
            <a:r>
              <a:rPr lang="ru-RU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полное наименование образовательной организации;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грифы  согласования, принятия и утверждения адаптированной основной образовательной программы с указанием даты принятия на заседании педагогического совета, утверждения директора  образовательной организации и согласования с родителями (законными представителями) обучающегося с ОВЗ;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название документа (Адаптированная основная образовательная программа (указывается уровень обучения));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указание класса, фамилии, имени, отчества и даты рождения обучающегося, для которого разработана данная адаптированная образовательная программа;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фамилия, имя и отчество специалиста ответственного за реализацию программы;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название города, населенного пункта;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 разработки программы.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Целевой раздел.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Пояснительная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записка должна раскрывать: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2017713"/>
            <a:ext cx="7920880" cy="4114800"/>
          </a:xfrm>
        </p:spPr>
        <p:txBody>
          <a:bodyPr/>
          <a:lstStyle/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   Цели реализации АОП, конкретизированные в соответствии с требованиями Стандарта к результатам освоения обучающимися с ОВЗ АООП НОО на один год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  Принципы и подходы к формированию АОП НОО;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  Общую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характеристику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АОП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НОО;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  Психолого-педагогическую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характеристику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обучающегося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ОВЗ;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  Описание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особых образовательных потребностей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конкретного обучающегося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ОВЗ.</a:t>
            </a:r>
          </a:p>
          <a:p>
            <a:pPr algn="ctr">
              <a:buFont typeface="Wingdings" pitchFamily="2" charset="2"/>
              <a:buChar char="v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770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/>
              <a:t>Целевой раздел.</a:t>
            </a:r>
            <a:br>
              <a:rPr lang="ru-RU" sz="2800" b="1" dirty="0" smtClean="0"/>
            </a:br>
            <a:r>
              <a:rPr lang="ru-RU" sz="2800" b="1" dirty="0"/>
              <a:t> </a:t>
            </a:r>
            <a:r>
              <a:rPr lang="ru-RU" sz="2800" b="1" dirty="0" smtClean="0"/>
              <a:t>Планируемые </a:t>
            </a:r>
            <a:r>
              <a:rPr lang="ru-RU" sz="2800" b="1" dirty="0"/>
              <a:t>результаты </a:t>
            </a:r>
            <a:r>
              <a:rPr lang="ru-RU" sz="2800" b="1" dirty="0" smtClean="0"/>
              <a:t>освоения</a:t>
            </a:r>
            <a:endParaRPr lang="ru-RU" sz="28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1844824"/>
            <a:ext cx="8487544" cy="5013175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1</a:t>
            </a:r>
            <a:r>
              <a:rPr lang="ru-RU" sz="1800" dirty="0"/>
              <a:t>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обеспечивают связь между требованиями Стандарта, образовательным процессом и системой оценки результатов освоения  адаптированной основной общеобразовательной программы начального общего образования для обучающихся;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основой для разработки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АОП;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содержательной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критериальной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основой для разработки рабочих программ учебных предметов и учебно-методической литературы, а также для системы оценки качества освоения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обучающимся АОП.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содержание планируемых результатов освоения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АОП должны передавать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специфику образовательной деятельности (в частности, специфику целей изучения отдельных учебных предметов и курсов коррекционно-развивающей области), соответствовать возрастным возможностям и особым образовательным потребностям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обучающегося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101188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2800" b="1" dirty="0" smtClean="0"/>
              <a:t>Целевой раздел.</a:t>
            </a:r>
            <a:br>
              <a:rPr lang="ru-RU" sz="2800" b="1" dirty="0" smtClean="0"/>
            </a:br>
            <a:r>
              <a:rPr lang="ru-RU" sz="2800" b="1" dirty="0" smtClean="0"/>
              <a:t> Система оценки достижения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17713"/>
            <a:ext cx="8703568" cy="4114800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Система оценки  достижения планируемых результатов освоения АОП должна учитывать особые образовательные потребности обучающегося с ОВЗ, закреплять основные направления и цели оценочной деятельности, описание объекта и содержание оценки, критерии, процедуры и состав инструментария оценивания, формы представления результатов, условия и границы применения системы оценки, предусматривая приоритетную оценку динамики индивидуальных достижений обучающегося с ОВЗ (журнал успешности, карты индивидуальных достижений обучающегося, дневник динамического наблюдения).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2280</TotalTime>
  <Words>737</Words>
  <Application>Microsoft Office PowerPoint</Application>
  <PresentationFormat>Экран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Палитра</vt:lpstr>
      <vt:lpstr>Слайд 1</vt:lpstr>
      <vt:lpstr>Слайд 2</vt:lpstr>
      <vt:lpstr>Нормативно-правовая база</vt:lpstr>
      <vt:lpstr>Слайд 4</vt:lpstr>
      <vt:lpstr>АОП</vt:lpstr>
      <vt:lpstr>ТИТУЛЬНЫЙ ЛИСТ</vt:lpstr>
      <vt:lpstr>Целевой раздел.  Пояснительная записка должна раскрывать:</vt:lpstr>
      <vt:lpstr>Целевой раздел.  Планируемые результаты освоения</vt:lpstr>
      <vt:lpstr>Целевой раздел.  Система оценки достижения</vt:lpstr>
      <vt:lpstr>СОДЕРЖАТЕЛЬНЫЙ РАЗДЕЛ</vt:lpstr>
      <vt:lpstr>ОРГАНИЗАЦИОННЫЙ РАЗДЕЛ</vt:lpstr>
      <vt:lpstr>ОРГАНИЗАЦИОННЫЙ РАЗДЕЛ</vt:lpstr>
      <vt:lpstr>Динамика индивидуальных достижений </vt:lpstr>
      <vt:lpstr>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Направления реализации индивидуальной программы реабилитации в части получения образования детьми-инвалидами в средних общеобразовательных учреждениях</dc:title>
  <dc:creator>User</dc:creator>
  <cp:lastModifiedBy>USER</cp:lastModifiedBy>
  <cp:revision>152</cp:revision>
  <dcterms:created xsi:type="dcterms:W3CDTF">2011-12-13T13:03:42Z</dcterms:created>
  <dcterms:modified xsi:type="dcterms:W3CDTF">2018-12-19T19:20:23Z</dcterms:modified>
</cp:coreProperties>
</file>